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2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charts/style1.xml" ContentType="application/vnd.ms-office.chartstyle+xml"/>
  <Override PartName="/ppt/charts/chart1.xml" ContentType="application/vnd.openxmlformats-officedocument.drawingml.chart+xml"/>
  <Override PartName="/ppt/charts/colors1.xml" ContentType="application/vnd.ms-office.chartcolorstyle+xml"/>
  <Override PartName="/ppt/charts/chart2.xml" ContentType="application/vnd.openxmlformats-officedocument.drawingml.chart+xml"/>
  <Override PartName="/ppt/charts/colors2.xml" ContentType="application/vnd.ms-office.chartcolorstyle+xml"/>
  <Override PartName="/ppt/charts/style2.xml" ContentType="application/vnd.ms-office.chartstyl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62" r:id="rId4"/>
    <p:sldId id="263" r:id="rId5"/>
    <p:sldId id="264" r:id="rId6"/>
    <p:sldId id="265" r:id="rId7"/>
    <p:sldId id="266" r:id="rId8"/>
    <p:sldId id="267" r:id="rId9"/>
    <p:sldId id="268" r:id="rId10"/>
    <p:sldId id="279" r:id="rId11"/>
    <p:sldId id="269" r:id="rId12"/>
    <p:sldId id="271" r:id="rId13"/>
    <p:sldId id="270" r:id="rId14"/>
    <p:sldId id="272" r:id="rId15"/>
    <p:sldId id="275" r:id="rId16"/>
    <p:sldId id="273" r:id="rId17"/>
    <p:sldId id="274" r:id="rId18"/>
    <p:sldId id="276" r:id="rId19"/>
    <p:sldId id="277" r:id="rId20"/>
    <p:sldId id="278" r:id="rId21"/>
    <p:sldId id="282" r:id="rId22"/>
    <p:sldId id="283"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charts/_rels/chart1.xml.rels><?xml version="1.0" encoding="UTF-8" standalone="yes"?>
<Relationships xmlns="http://schemas.openxmlformats.org/package/2006/relationships"><Relationship Id="rId3" Type="http://schemas.openxmlformats.org/officeDocument/2006/relationships/oleObject" Target="file:///\\192.168.1.254\tender\05.%20Aayushi\Website\Web%20Site%20Update%20Apr%202022\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192.168.1.254\tender\Rahul%20Patil\5.%20Web%20Site%20Update%20Apr%202022\New%20Microsoft%20Excel%20Workshee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a:t>Our Team</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44318738377297107"/>
          <c:y val="0.14585376377490702"/>
          <c:w val="0.54552737206694735"/>
          <c:h val="0.85280313424979071"/>
        </c:manualLayout>
      </c:layout>
      <c:doughnut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Pt>
            <c:idx val="4"/>
            <c:bubble3D val="0"/>
            <c:spPr>
              <a:solidFill>
                <a:schemeClr val="accent5"/>
              </a:solidFill>
              <a:ln>
                <a:noFill/>
              </a:ln>
              <a:effectLst>
                <a:outerShdw blurRad="254000" sx="102000" sy="102000" algn="ctr" rotWithShape="0">
                  <a:prstClr val="black">
                    <a:alpha val="20000"/>
                  </a:prstClr>
                </a:outerShdw>
              </a:effectLst>
            </c:spPr>
          </c:dPt>
          <c:dLbls>
            <c:dLbl>
              <c:idx val="0"/>
              <c:tx>
                <c:rich>
                  <a:bodyPr/>
                  <a:lstStyle/>
                  <a:p>
                    <a:fld id="{C74E1872-640E-4982-AF3A-8D5F7FE9D5EE}" type="VALUE">
                      <a:rPr lang="en-US" smtClean="0"/>
                      <a:pPr/>
                      <a:t>[VALUE]</a:t>
                    </a:fld>
                    <a:endParaRPr lang="en-US"/>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EC149423-442C-495A-B3C6-78F2DBC673A7}" type="VALUE">
                      <a:rPr lang="en-US" smtClean="0"/>
                      <a:pPr/>
                      <a:t>[VALUE]</a:t>
                    </a:fld>
                    <a:endParaRPr lang="en-US"/>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52469199-D41F-4501-AD6E-ACAE08213241}" type="VALUE">
                      <a:rPr lang="en-US" smtClean="0"/>
                      <a:pPr/>
                      <a:t>[VALUE]</a:t>
                    </a:fld>
                    <a:endParaRPr lang="en-US"/>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C5FAE24F-4DB4-46DA-B53B-6C53CFECA678}" type="VALUE">
                      <a:rPr lang="en-US" smtClean="0"/>
                      <a:pPr/>
                      <a:t>[VALUE]</a:t>
                    </a:fld>
                    <a:endParaRPr lang="en-US"/>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4BFE673D-CD9B-46C2-B337-30A9F5DB670D}" type="VALUE">
                      <a:rPr lang="en-US" smtClean="0"/>
                      <a:pPr/>
                      <a:t>[VALUE]</a:t>
                    </a:fld>
                    <a:endParaRPr lang="en-US"/>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'[New Microsoft Excel Worksheet.xlsx]Sheet1'!$F$10:$F$14</c:f>
              <c:strCache>
                <c:ptCount val="5"/>
                <c:pt idx="0">
                  <c:v>Engineers &amp; Supervisors</c:v>
                </c:pt>
                <c:pt idx="1">
                  <c:v>Plant and Machinery Staff</c:v>
                </c:pt>
                <c:pt idx="2">
                  <c:v>Top Management</c:v>
                </c:pt>
                <c:pt idx="3">
                  <c:v>Managers &amp; Above</c:v>
                </c:pt>
                <c:pt idx="4">
                  <c:v>Supporting Staff</c:v>
                </c:pt>
              </c:strCache>
            </c:strRef>
          </c:cat>
          <c:val>
            <c:numRef>
              <c:f>'[New Microsoft Excel Worksheet.xlsx]Sheet1'!$G$10:$G$14</c:f>
              <c:numCache>
                <c:formatCode>0%</c:formatCode>
                <c:ptCount val="5"/>
                <c:pt idx="0">
                  <c:v>0.48</c:v>
                </c:pt>
                <c:pt idx="1">
                  <c:v>0.18</c:v>
                </c:pt>
                <c:pt idx="2">
                  <c:v>0.05</c:v>
                </c:pt>
                <c:pt idx="3">
                  <c:v>0.1</c:v>
                </c:pt>
                <c:pt idx="4">
                  <c:v>0.19</c:v>
                </c:pt>
              </c:numCache>
            </c:numRef>
          </c:val>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Entry>
      <c:layout>
        <c:manualLayout>
          <c:xMode val="edge"/>
          <c:yMode val="edge"/>
          <c:x val="4.0770236873265413E-2"/>
          <c:y val="0.16511145053977788"/>
          <c:w val="0.38011656949414618"/>
          <c:h val="0.7655853850070331"/>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dPt>
            <c:idx val="0"/>
            <c:bubble3D val="0"/>
            <c:spPr>
              <a:solidFill>
                <a:srgbClr val="92D050"/>
              </a:solidFill>
              <a:ln w="19050">
                <a:solidFill>
                  <a:schemeClr val="lt1"/>
                </a:solidFill>
              </a:ln>
              <a:effectLst/>
            </c:spPr>
          </c:dPt>
          <c:dPt>
            <c:idx val="1"/>
            <c:bubble3D val="0"/>
            <c:spPr>
              <a:solidFill>
                <a:schemeClr val="accent2"/>
              </a:solidFill>
              <a:ln w="19050">
                <a:solidFill>
                  <a:schemeClr val="lt1"/>
                </a:solidFill>
              </a:ln>
              <a:effectLst/>
            </c:spPr>
          </c:dPt>
          <c:dPt>
            <c:idx val="2"/>
            <c:bubble3D val="0"/>
            <c:explosion val="1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'[New Microsoft Excel Worksheet.xlsx]Sheet1'!$F$23:$F$27</c:f>
              <c:strCache>
                <c:ptCount val="5"/>
                <c:pt idx="0">
                  <c:v>Continual Improvement </c:v>
                </c:pt>
                <c:pt idx="1">
                  <c:v>Trust </c:v>
                </c:pt>
                <c:pt idx="2">
                  <c:v>Caring </c:v>
                </c:pt>
                <c:pt idx="3">
                  <c:v>Accountability </c:v>
                </c:pt>
                <c:pt idx="4">
                  <c:v>Systemic Approach</c:v>
                </c:pt>
              </c:strCache>
            </c:strRef>
          </c:cat>
          <c:val>
            <c:numRef>
              <c:f>'[New Microsoft Excel Worksheet.xlsx]Sheet1'!$G$23:$G$27</c:f>
              <c:numCache>
                <c:formatCode>General</c:formatCode>
                <c:ptCount val="5"/>
                <c:pt idx="0">
                  <c:v>20</c:v>
                </c:pt>
                <c:pt idx="1">
                  <c:v>20</c:v>
                </c:pt>
                <c:pt idx="2">
                  <c:v>20</c:v>
                </c:pt>
                <c:pt idx="3">
                  <c:v>20</c:v>
                </c:pt>
                <c:pt idx="4">
                  <c:v>20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B501A12-E3E4-4D19-A088-B1C577AA2F1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F406DF-621C-4B2C-9FD6-E2A2D7A92D87}" type="slidenum">
              <a:rPr lang="en-IN" smtClean="0"/>
              <a:t>‹#›</a:t>
            </a:fld>
            <a:endParaRPr lang="en-IN"/>
          </a:p>
        </p:txBody>
      </p:sp>
    </p:spTree>
    <p:extLst>
      <p:ext uri="{BB962C8B-B14F-4D97-AF65-F5344CB8AC3E}">
        <p14:creationId xmlns:p14="http://schemas.microsoft.com/office/powerpoint/2010/main" val="4024784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B501A12-E3E4-4D19-A088-B1C577AA2F1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F406DF-621C-4B2C-9FD6-E2A2D7A92D87}" type="slidenum">
              <a:rPr lang="en-IN" smtClean="0"/>
              <a:t>‹#›</a:t>
            </a:fld>
            <a:endParaRPr lang="en-IN"/>
          </a:p>
        </p:txBody>
      </p:sp>
    </p:spTree>
    <p:extLst>
      <p:ext uri="{BB962C8B-B14F-4D97-AF65-F5344CB8AC3E}">
        <p14:creationId xmlns:p14="http://schemas.microsoft.com/office/powerpoint/2010/main" val="226624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B501A12-E3E4-4D19-A088-B1C577AA2F1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F406DF-621C-4B2C-9FD6-E2A2D7A92D87}" type="slidenum">
              <a:rPr lang="en-IN" smtClean="0"/>
              <a:t>‹#›</a:t>
            </a:fld>
            <a:endParaRPr lang="en-IN"/>
          </a:p>
        </p:txBody>
      </p:sp>
    </p:spTree>
    <p:extLst>
      <p:ext uri="{BB962C8B-B14F-4D97-AF65-F5344CB8AC3E}">
        <p14:creationId xmlns:p14="http://schemas.microsoft.com/office/powerpoint/2010/main" val="82637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B501A12-E3E4-4D19-A088-B1C577AA2F1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F406DF-621C-4B2C-9FD6-E2A2D7A92D87}" type="slidenum">
              <a:rPr lang="en-IN" smtClean="0"/>
              <a:t>‹#›</a:t>
            </a:fld>
            <a:endParaRPr lang="en-IN"/>
          </a:p>
        </p:txBody>
      </p:sp>
    </p:spTree>
    <p:extLst>
      <p:ext uri="{BB962C8B-B14F-4D97-AF65-F5344CB8AC3E}">
        <p14:creationId xmlns:p14="http://schemas.microsoft.com/office/powerpoint/2010/main" val="234873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501A12-E3E4-4D19-A088-B1C577AA2F16}"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F406DF-621C-4B2C-9FD6-E2A2D7A92D87}" type="slidenum">
              <a:rPr lang="en-IN" smtClean="0"/>
              <a:t>‹#›</a:t>
            </a:fld>
            <a:endParaRPr lang="en-IN"/>
          </a:p>
        </p:txBody>
      </p:sp>
    </p:spTree>
    <p:extLst>
      <p:ext uri="{BB962C8B-B14F-4D97-AF65-F5344CB8AC3E}">
        <p14:creationId xmlns:p14="http://schemas.microsoft.com/office/powerpoint/2010/main" val="1859688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B501A12-E3E4-4D19-A088-B1C577AA2F16}"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F406DF-621C-4B2C-9FD6-E2A2D7A92D87}" type="slidenum">
              <a:rPr lang="en-IN" smtClean="0"/>
              <a:t>‹#›</a:t>
            </a:fld>
            <a:endParaRPr lang="en-IN"/>
          </a:p>
        </p:txBody>
      </p:sp>
    </p:spTree>
    <p:extLst>
      <p:ext uri="{BB962C8B-B14F-4D97-AF65-F5344CB8AC3E}">
        <p14:creationId xmlns:p14="http://schemas.microsoft.com/office/powerpoint/2010/main" val="2543287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B501A12-E3E4-4D19-A088-B1C577AA2F16}" type="datetimeFigureOut">
              <a:rPr lang="en-IN" smtClean="0"/>
              <a:t>06-05-2022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F406DF-621C-4B2C-9FD6-E2A2D7A92D87}" type="slidenum">
              <a:rPr lang="en-IN" smtClean="0"/>
              <a:t>‹#›</a:t>
            </a:fld>
            <a:endParaRPr lang="en-IN"/>
          </a:p>
        </p:txBody>
      </p:sp>
    </p:spTree>
    <p:extLst>
      <p:ext uri="{BB962C8B-B14F-4D97-AF65-F5344CB8AC3E}">
        <p14:creationId xmlns:p14="http://schemas.microsoft.com/office/powerpoint/2010/main" val="39981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B501A12-E3E4-4D19-A088-B1C577AA2F16}" type="datetimeFigureOut">
              <a:rPr lang="en-IN" smtClean="0"/>
              <a:t>06-05-2022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F406DF-621C-4B2C-9FD6-E2A2D7A92D87}" type="slidenum">
              <a:rPr lang="en-IN" smtClean="0"/>
              <a:t>‹#›</a:t>
            </a:fld>
            <a:endParaRPr lang="en-IN"/>
          </a:p>
        </p:txBody>
      </p:sp>
    </p:spTree>
    <p:extLst>
      <p:ext uri="{BB962C8B-B14F-4D97-AF65-F5344CB8AC3E}">
        <p14:creationId xmlns:p14="http://schemas.microsoft.com/office/powerpoint/2010/main" val="3219335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501A12-E3E4-4D19-A088-B1C577AA2F16}" type="datetimeFigureOut">
              <a:rPr lang="en-IN" smtClean="0"/>
              <a:t>06-05-2022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F406DF-621C-4B2C-9FD6-E2A2D7A92D87}" type="slidenum">
              <a:rPr lang="en-IN" smtClean="0"/>
              <a:t>‹#›</a:t>
            </a:fld>
            <a:endParaRPr lang="en-IN"/>
          </a:p>
        </p:txBody>
      </p:sp>
    </p:spTree>
    <p:extLst>
      <p:ext uri="{BB962C8B-B14F-4D97-AF65-F5344CB8AC3E}">
        <p14:creationId xmlns:p14="http://schemas.microsoft.com/office/powerpoint/2010/main" val="3193746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501A12-E3E4-4D19-A088-B1C577AA2F16}"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F406DF-621C-4B2C-9FD6-E2A2D7A92D87}" type="slidenum">
              <a:rPr lang="en-IN" smtClean="0"/>
              <a:t>‹#›</a:t>
            </a:fld>
            <a:endParaRPr lang="en-IN"/>
          </a:p>
        </p:txBody>
      </p:sp>
    </p:spTree>
    <p:extLst>
      <p:ext uri="{BB962C8B-B14F-4D97-AF65-F5344CB8AC3E}">
        <p14:creationId xmlns:p14="http://schemas.microsoft.com/office/powerpoint/2010/main" val="2764786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501A12-E3E4-4D19-A088-B1C577AA2F16}"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F406DF-621C-4B2C-9FD6-E2A2D7A92D87}" type="slidenum">
              <a:rPr lang="en-IN" smtClean="0"/>
              <a:t>‹#›</a:t>
            </a:fld>
            <a:endParaRPr lang="en-IN"/>
          </a:p>
        </p:txBody>
      </p:sp>
    </p:spTree>
    <p:extLst>
      <p:ext uri="{BB962C8B-B14F-4D97-AF65-F5344CB8AC3E}">
        <p14:creationId xmlns:p14="http://schemas.microsoft.com/office/powerpoint/2010/main" val="1547429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01A12-E3E4-4D19-A088-B1C577AA2F16}" type="datetimeFigureOut">
              <a:rPr lang="en-IN" smtClean="0"/>
              <a:t>06-05-2022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F406DF-621C-4B2C-9FD6-E2A2D7A92D87}" type="slidenum">
              <a:rPr lang="en-IN" smtClean="0"/>
              <a:t>‹#›</a:t>
            </a:fld>
            <a:endParaRPr lang="en-IN"/>
          </a:p>
        </p:txBody>
      </p:sp>
    </p:spTree>
    <p:extLst>
      <p:ext uri="{BB962C8B-B14F-4D97-AF65-F5344CB8AC3E}">
        <p14:creationId xmlns:p14="http://schemas.microsoft.com/office/powerpoint/2010/main" val="3859197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g"/></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g"/><Relationship Id="rId4" Type="http://schemas.openxmlformats.org/officeDocument/2006/relationships/image" Target="../media/image61.jpe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4.jpeg"/><Relationship Id="rId7" Type="http://schemas.openxmlformats.org/officeDocument/2006/relationships/image" Target="../media/image8.jpg"/><Relationship Id="rId12"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jpg"/><Relationship Id="rId5" Type="http://schemas.openxmlformats.org/officeDocument/2006/relationships/image" Target="../media/image6.JPG"/><Relationship Id="rId15" Type="http://schemas.openxmlformats.org/officeDocument/2006/relationships/image" Target="../media/image15.jpg"/><Relationship Id="rId10" Type="http://schemas.microsoft.com/office/2007/relationships/hdphoto" Target="../media/hdphoto1.wdp"/><Relationship Id="rId4" Type="http://schemas.openxmlformats.org/officeDocument/2006/relationships/image" Target="../media/image5.jpg"/><Relationship Id="rId9" Type="http://schemas.openxmlformats.org/officeDocument/2006/relationships/image" Target="../media/image10.png"/><Relationship Id="rId1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microsoft.com/office/2007/relationships/hdphoto" Target="../media/hdphoto3.wdp"/><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2" name="Rectangle 1"/>
          <p:cNvSpPr>
            <a:spLocks noChangeArrowheads="1"/>
          </p:cNvSpPr>
          <p:nvPr/>
        </p:nvSpPr>
        <p:spPr bwMode="auto">
          <a:xfrm>
            <a:off x="770146" y="2820482"/>
            <a:ext cx="3112938" cy="8181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Our</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VISION             </a:t>
            </a:r>
            <a:r>
              <a:rPr kumimoji="0" lang="en-US" sz="1100" b="0" i="0" u="none" strike="noStrike" cap="none" normalizeH="0" baseline="0" dirty="0" smtClean="0">
                <a:ln>
                  <a:noFill/>
                </a:ln>
                <a:solidFill>
                  <a:srgbClr val="000000"/>
                </a:solidFill>
                <a:effectLst/>
                <a:latin typeface="Roboto"/>
              </a:rPr>
              <a:t>To be the first preferred company for customized construction services in the industry.</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6" name="Picture 2" descr="https://hitechprojects.co.in/img/icon/dark/vi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64" y="2190020"/>
            <a:ext cx="609600" cy="609601"/>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a:spLocks noChangeArrowheads="1"/>
          </p:cNvSpPr>
          <p:nvPr/>
        </p:nvSpPr>
        <p:spPr bwMode="auto">
          <a:xfrm>
            <a:off x="616068" y="1681413"/>
            <a:ext cx="5383362"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About</a:t>
            </a:r>
            <a:r>
              <a:rPr kumimoji="0" lang="en-US" sz="2700" b="1" i="0" u="none" strike="noStrike" cap="none" normalizeH="0" dirty="0" smtClean="0">
                <a:ln>
                  <a:noFill/>
                </a:ln>
                <a:solidFill>
                  <a:srgbClr val="222222"/>
                </a:solidFill>
                <a:effectLst/>
                <a:latin typeface="Roboto"/>
              </a:rPr>
              <a:t> Us : Who are we</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7" name="Rectangle 66"/>
          <p:cNvSpPr>
            <a:spLocks noChangeArrowheads="1"/>
          </p:cNvSpPr>
          <p:nvPr/>
        </p:nvSpPr>
        <p:spPr bwMode="auto">
          <a:xfrm>
            <a:off x="7420827" y="2543484"/>
            <a:ext cx="4354230" cy="10951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endParaRPr kumimoji="0" lang="en-US" sz="3800" b="1" i="0" u="none" strike="noStrike" cap="none" normalizeH="0" baseline="0" dirty="0" smtClean="0">
              <a:ln>
                <a:noFill/>
              </a:ln>
              <a:solidFill>
                <a:srgbClr val="222222"/>
              </a:solidFill>
              <a:effectLst/>
              <a:latin typeface="Roboto"/>
            </a:endParaRPr>
          </a:p>
          <a:p>
            <a:pPr lvl="0"/>
            <a:r>
              <a:rPr kumimoji="0" lang="en-US" sz="2700" b="1" i="0" u="none" strike="noStrike" cap="none" normalizeH="0" baseline="0" dirty="0" smtClean="0">
                <a:ln>
                  <a:noFill/>
                </a:ln>
                <a:solidFill>
                  <a:srgbClr val="222222"/>
                </a:solidFill>
                <a:effectLst/>
                <a:latin typeface="Roboto"/>
              </a:rPr>
              <a:t>Our VISION             </a:t>
            </a:r>
          </a:p>
          <a:p>
            <a:pPr lvl="0"/>
            <a:r>
              <a:rPr lang="en-US" sz="1100" b="1" dirty="0" smtClean="0"/>
              <a:t>To </a:t>
            </a:r>
            <a:r>
              <a:rPr lang="en-US" sz="1100" b="1" dirty="0"/>
              <a:t>be the preferred destination for comprehensive construction solutions</a:t>
            </a:r>
            <a:r>
              <a:rPr kumimoji="0" lang="en-US" sz="1100" b="0" i="0" u="none" strike="noStrike" cap="none" normalizeH="0" baseline="0" dirty="0" smtClean="0">
                <a:ln>
                  <a:noFill/>
                </a:ln>
                <a:solidFill>
                  <a:srgbClr val="000000"/>
                </a:solidFill>
                <a:effectLst/>
                <a:latin typeface="Roboto"/>
              </a:rPr>
              <a: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68" name="Picture 2" descr="https://hitechprojects.co.in/img/icon/dark/vi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9245" y="2186977"/>
            <a:ext cx="609600" cy="6096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770146" y="5054626"/>
            <a:ext cx="3174521" cy="987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Our MISSION</a:t>
            </a:r>
          </a:p>
          <a:p>
            <a:pPr marL="0" marR="0" lvl="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Roboto"/>
              </a:rPr>
              <a:t>To provide quality construction and timely completion through enhanced construction tactics and practice with total commitment.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8" name="Picture 4" descr="https://hitechprojects.co.in/img/icon/dark/mount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355" y="4276381"/>
            <a:ext cx="609600" cy="609601"/>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a:spLocks noChangeArrowheads="1"/>
          </p:cNvSpPr>
          <p:nvPr/>
        </p:nvSpPr>
        <p:spPr bwMode="auto">
          <a:xfrm>
            <a:off x="7420827" y="5139265"/>
            <a:ext cx="4198954" cy="8181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Our MISSION</a:t>
            </a:r>
          </a:p>
          <a:p>
            <a:pPr lvl="0"/>
            <a:r>
              <a:rPr lang="en-IN" sz="1100" b="1" dirty="0"/>
              <a:t>We take pride in delivering reliable construction solutions with agility</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70" name="Picture 4" descr="https://hitechprojects.co.in/img/icon/dark/mount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036" y="4276381"/>
            <a:ext cx="609600" cy="609601"/>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p:cNvSpPr>
            <a:spLocks noChangeArrowheads="1"/>
          </p:cNvSpPr>
          <p:nvPr/>
        </p:nvSpPr>
        <p:spPr bwMode="auto">
          <a:xfrm>
            <a:off x="616068" y="1096491"/>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2" name="Rectangle 71"/>
          <p:cNvSpPr>
            <a:spLocks noChangeArrowheads="1"/>
          </p:cNvSpPr>
          <p:nvPr/>
        </p:nvSpPr>
        <p:spPr bwMode="auto">
          <a:xfrm>
            <a:off x="7134762" y="1680967"/>
            <a:ext cx="4485019"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About</a:t>
            </a:r>
            <a:r>
              <a:rPr kumimoji="0" lang="en-US" sz="2700" b="1" i="0" u="none" strike="noStrike" cap="none" normalizeH="0" dirty="0" smtClean="0">
                <a:ln>
                  <a:noFill/>
                </a:ln>
                <a:solidFill>
                  <a:srgbClr val="222222"/>
                </a:solidFill>
                <a:effectLst/>
                <a:latin typeface="Roboto"/>
              </a:rPr>
              <a:t> Us : Who are we</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7134762" y="1096045"/>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9215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0"/>
            <a:ext cx="1225581" cy="49602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120007517"/>
              </p:ext>
            </p:extLst>
          </p:nvPr>
        </p:nvGraphicFramePr>
        <p:xfrm>
          <a:off x="622300" y="1463375"/>
          <a:ext cx="11308031" cy="4937426"/>
        </p:xfrm>
        <a:graphic>
          <a:graphicData uri="http://schemas.openxmlformats.org/drawingml/2006/table">
            <a:tbl>
              <a:tblPr>
                <a:tableStyleId>{5C22544A-7EE6-4342-B048-85BDC9FD1C3A}</a:tableStyleId>
              </a:tblPr>
              <a:tblGrid>
                <a:gridCol w="2172983"/>
                <a:gridCol w="110779"/>
                <a:gridCol w="2172983"/>
                <a:gridCol w="110779"/>
                <a:gridCol w="2172983"/>
                <a:gridCol w="110779"/>
                <a:gridCol w="2172983"/>
                <a:gridCol w="110779"/>
                <a:gridCol w="2172983"/>
              </a:tblGrid>
              <a:tr h="252188">
                <a:tc>
                  <a:txBody>
                    <a:bodyPr/>
                    <a:lstStyle/>
                    <a:p>
                      <a:pPr algn="ctr" fontAlgn="ctr"/>
                      <a:r>
                        <a:rPr lang="en-IN" sz="1100" b="1" u="none" strike="noStrike" dirty="0">
                          <a:effectLst/>
                          <a:latin typeface="Calibri body"/>
                        </a:rPr>
                        <a:t>SUN SKY PARK</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b="1" u="none" strike="noStrike" dirty="0">
                          <a:effectLst/>
                          <a:latin typeface="Calibri body"/>
                        </a:rPr>
                        <a:t> </a:t>
                      </a:r>
                      <a:endParaRPr lang="en-IN" sz="1100" b="1" i="0" u="none" strike="noStrike" dirty="0">
                        <a:solidFill>
                          <a:srgbClr val="000000"/>
                        </a:solidFill>
                        <a:effectLst/>
                        <a:latin typeface="Calibri body"/>
                      </a:endParaRPr>
                    </a:p>
                  </a:txBody>
                  <a:tcPr marL="5943" marR="5943" marT="5943" marB="0" anchor="b"/>
                </a:tc>
                <a:tc>
                  <a:txBody>
                    <a:bodyPr/>
                    <a:lstStyle/>
                    <a:p>
                      <a:pPr algn="ctr" fontAlgn="ctr"/>
                      <a:r>
                        <a:rPr lang="en-IN" sz="1100" b="1" u="none" strike="noStrike" dirty="0">
                          <a:effectLst/>
                          <a:latin typeface="Calibri body"/>
                        </a:rPr>
                        <a:t>SUN ATMOSPHERE</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b="1" u="none" strike="noStrike" dirty="0">
                          <a:effectLst/>
                          <a:latin typeface="Calibri body"/>
                        </a:rPr>
                        <a:t> </a:t>
                      </a:r>
                      <a:endParaRPr lang="en-IN" sz="1100" b="1" i="0" u="none" strike="noStrike" dirty="0">
                        <a:solidFill>
                          <a:srgbClr val="000000"/>
                        </a:solidFill>
                        <a:effectLst/>
                        <a:latin typeface="Calibri body"/>
                      </a:endParaRPr>
                    </a:p>
                  </a:txBody>
                  <a:tcPr marL="5943" marR="5943" marT="5943" marB="0" anchor="b"/>
                </a:tc>
                <a:tc>
                  <a:txBody>
                    <a:bodyPr/>
                    <a:lstStyle/>
                    <a:p>
                      <a:pPr algn="ctr" fontAlgn="ctr"/>
                      <a:r>
                        <a:rPr lang="en-IN" sz="1100" b="1" u="none" strike="noStrike" dirty="0">
                          <a:effectLst/>
                          <a:latin typeface="Calibri body"/>
                        </a:rPr>
                        <a:t>OEUVRE -2</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b="1" u="none" strike="noStrike" dirty="0">
                          <a:effectLst/>
                          <a:latin typeface="Calibri body"/>
                        </a:rPr>
                        <a:t> </a:t>
                      </a:r>
                      <a:endParaRPr lang="en-IN" sz="1100" b="1" i="0" u="none" strike="noStrike" dirty="0">
                        <a:solidFill>
                          <a:srgbClr val="000000"/>
                        </a:solidFill>
                        <a:effectLst/>
                        <a:latin typeface="Calibri body"/>
                      </a:endParaRPr>
                    </a:p>
                  </a:txBody>
                  <a:tcPr marL="5943" marR="5943" marT="5943" marB="0" anchor="b"/>
                </a:tc>
                <a:tc>
                  <a:txBody>
                    <a:bodyPr/>
                    <a:lstStyle/>
                    <a:p>
                      <a:pPr algn="ctr" fontAlgn="ctr"/>
                      <a:r>
                        <a:rPr lang="en-IN" sz="1100" b="1" u="none" strike="noStrike" dirty="0">
                          <a:effectLst/>
                          <a:latin typeface="Calibri body"/>
                        </a:rPr>
                        <a:t>GHARANA/NORTHWEST</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b="1" u="none" strike="noStrike" dirty="0">
                          <a:effectLst/>
                          <a:latin typeface="Calibri body"/>
                        </a:rPr>
                        <a:t> </a:t>
                      </a:r>
                      <a:endParaRPr lang="en-IN" sz="1100" b="1" i="0" u="none" strike="noStrike" dirty="0">
                        <a:solidFill>
                          <a:srgbClr val="000000"/>
                        </a:solidFill>
                        <a:effectLst/>
                        <a:latin typeface="Calibri body"/>
                      </a:endParaRPr>
                    </a:p>
                  </a:txBody>
                  <a:tcPr marL="5943" marR="5943" marT="5943" marB="0" anchor="b"/>
                </a:tc>
                <a:tc>
                  <a:txBody>
                    <a:bodyPr/>
                    <a:lstStyle/>
                    <a:p>
                      <a:pPr algn="ctr" fontAlgn="ctr"/>
                      <a:r>
                        <a:rPr lang="en-IN" sz="1100" b="1" u="none" strike="noStrike" dirty="0">
                          <a:effectLst/>
                          <a:latin typeface="Calibri body"/>
                        </a:rPr>
                        <a:t>VENUS PASHMINA</a:t>
                      </a:r>
                      <a:endParaRPr lang="en-IN" sz="1100" b="1" i="0" u="none" strike="noStrike" dirty="0">
                        <a:solidFill>
                          <a:srgbClr val="333333"/>
                        </a:solidFill>
                        <a:effectLst/>
                        <a:latin typeface="Calibri body"/>
                      </a:endParaRPr>
                    </a:p>
                  </a:txBody>
                  <a:tcPr marL="5943" marR="5943" marT="5943" marB="0" anchor="ctr"/>
                </a:tc>
              </a:tr>
              <a:tr h="252188">
                <a:tc>
                  <a:txBody>
                    <a:bodyPr/>
                    <a:lstStyle/>
                    <a:p>
                      <a:pPr algn="ctr" fontAlgn="ctr"/>
                      <a:endParaRPr lang="en-IN" sz="1100" b="1" i="0" u="none" strike="noStrike">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ctr" fontAlgn="ctr"/>
                      <a:endParaRPr lang="en-IN" sz="1100" b="1" i="0" u="none" strike="noStrike">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ctr" fontAlgn="ctr"/>
                      <a:endParaRPr lang="en-IN" sz="1100" b="1" i="0" u="none" strike="noStrike">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ctr" fontAlgn="ctr"/>
                      <a:endParaRPr lang="en-IN" sz="1100" b="1" i="0" u="none" strike="noStrike">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ctr" fontAlgn="ctr"/>
                      <a:endParaRPr lang="en-IN" sz="1100" b="1" i="0" u="none" strike="noStrike">
                        <a:solidFill>
                          <a:srgbClr val="333333"/>
                        </a:solidFill>
                        <a:effectLst/>
                        <a:latin typeface="Calibri body"/>
                      </a:endParaRPr>
                    </a:p>
                  </a:txBody>
                  <a:tcPr marL="5943" marR="5943" marT="5943" marB="0" anchor="ctr"/>
                </a:tc>
              </a:tr>
              <a:tr h="237600">
                <a:tc>
                  <a:txBody>
                    <a:bodyPr/>
                    <a:lstStyle/>
                    <a:p>
                      <a:pPr algn="l" fontAlgn="ctr"/>
                      <a:endParaRPr lang="en-IN" sz="1100" b="0" i="0" u="none" strike="noStrike">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endParaRPr lang="en-IN" sz="1100" b="0" i="0" u="none" strike="noStrike">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endParaRPr lang="en-IN" sz="1100" b="0" i="0" u="none" strike="noStrike">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endParaRPr lang="en-IN" sz="1100" b="0" i="0" u="none" strike="noStrike">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endParaRPr lang="en-IN" sz="1100" b="0" i="0" u="none" strike="noStrike">
                        <a:solidFill>
                          <a:srgbClr val="000000"/>
                        </a:solidFill>
                        <a:effectLst/>
                        <a:latin typeface="Calibri body"/>
                      </a:endParaRPr>
                    </a:p>
                  </a:txBody>
                  <a:tcPr marL="5943" marR="5943" marT="5943" marB="0" anchor="ctr"/>
                </a:tc>
              </a:tr>
              <a:tr h="1155460">
                <a:tc>
                  <a:txBody>
                    <a:bodyPr/>
                    <a:lstStyle/>
                    <a:p>
                      <a:pPr algn="l" fontAlgn="ctr"/>
                      <a:r>
                        <a:rPr lang="en-US" sz="1100" u="none" strike="noStrike">
                          <a:effectLst/>
                          <a:latin typeface="Calibri body"/>
                        </a:rPr>
                        <a:t>Welcome to a new perspective to city living in Ahmedabad through Community, Central Park, Club, Homes, Penthouse etc.</a:t>
                      </a:r>
                      <a:endParaRPr lang="en-US" sz="1100" b="0" i="0" u="none" strike="noStrike">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US" sz="1100" u="none" strike="noStrike">
                          <a:effectLst/>
                          <a:latin typeface="Calibri body"/>
                        </a:rPr>
                        <a:t>Sun Atmosphere are 2 to 3 BHK apartments &amp; Retail at Shela</a:t>
                      </a:r>
                      <a:endParaRPr lang="en-US" sz="1100" b="0" i="0" u="none" strike="noStrike">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US" sz="1100" u="none" strike="noStrike" dirty="0">
                          <a:effectLst/>
                          <a:latin typeface="Calibri body"/>
                        </a:rPr>
                        <a:t>4 BHK spacious and luxurious apartments</a:t>
                      </a:r>
                      <a:r>
                        <a:rPr lang="en-US" sz="1100" u="none" strike="noStrike" dirty="0" smtClean="0">
                          <a:effectLst/>
                          <a:latin typeface="Calibri body"/>
                        </a:rPr>
                        <a:t>, the </a:t>
                      </a:r>
                      <a:r>
                        <a:rPr lang="en-US" sz="1100" u="none" strike="noStrike" dirty="0">
                          <a:effectLst/>
                          <a:latin typeface="Calibri body"/>
                        </a:rPr>
                        <a:t>architectural design and modern amenities that </a:t>
                      </a:r>
                      <a:r>
                        <a:rPr lang="en-US" sz="1100" u="none" strike="noStrike" dirty="0" smtClean="0">
                          <a:effectLst/>
                          <a:latin typeface="Calibri body"/>
                        </a:rPr>
                        <a:t>Oeuvre-2 </a:t>
                      </a:r>
                      <a:r>
                        <a:rPr lang="en-US" sz="1100" u="none" strike="noStrike" dirty="0">
                          <a:effectLst/>
                          <a:latin typeface="Calibri body"/>
                        </a:rPr>
                        <a:t>entails is remarkable</a:t>
                      </a:r>
                      <a:endParaRPr lang="en-US" sz="1100" b="0" i="0" u="none" strike="noStrike" dirty="0">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US" sz="1100" u="none" strike="noStrike">
                          <a:effectLst/>
                          <a:latin typeface="Calibri body"/>
                        </a:rPr>
                        <a:t>5 &amp; 6 BHK Sky Villas of 22 floored structure</a:t>
                      </a:r>
                      <a:endParaRPr lang="en-US" sz="1100" b="0" i="0" u="none" strike="noStrike">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US" sz="1100" u="none" strike="noStrike" dirty="0">
                          <a:effectLst/>
                          <a:latin typeface="Calibri body"/>
                        </a:rPr>
                        <a:t>4 &amp; 5 BHK regal apartments</a:t>
                      </a:r>
                      <a:endParaRPr lang="en-US" sz="1100" b="0" i="0" u="none" strike="noStrike" dirty="0">
                        <a:solidFill>
                          <a:srgbClr val="000000"/>
                        </a:solidFill>
                        <a:effectLst/>
                        <a:latin typeface="Calibri body"/>
                      </a:endParaRPr>
                    </a:p>
                  </a:txBody>
                  <a:tcPr marL="5943" marR="5943" marT="5943" marB="0" anchor="ctr"/>
                </a:tc>
              </a:tr>
              <a:tr h="237600">
                <a:tc>
                  <a:txBody>
                    <a:bodyPr/>
                    <a:lstStyle/>
                    <a:p>
                      <a:pPr algn="l" fontAlgn="ctr"/>
                      <a:r>
                        <a:rPr lang="en-IN" sz="1100" b="1" u="none" strike="noStrike" dirty="0">
                          <a:effectLst/>
                          <a:latin typeface="Calibri body"/>
                        </a:rPr>
                        <a:t>Segment :</a:t>
                      </a:r>
                      <a:r>
                        <a:rPr lang="en-IN" sz="1100" u="none" strike="noStrike" dirty="0">
                          <a:effectLst/>
                          <a:latin typeface="Calibri body"/>
                        </a:rPr>
                        <a:t> Residential</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Segment :</a:t>
                      </a:r>
                      <a:r>
                        <a:rPr lang="en-IN" sz="1100" u="none" strike="noStrike" dirty="0">
                          <a:effectLst/>
                          <a:latin typeface="Calibri body"/>
                        </a:rPr>
                        <a:t> Residential</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Segment :</a:t>
                      </a:r>
                      <a:r>
                        <a:rPr lang="en-IN" sz="1100" u="none" strike="noStrike" dirty="0">
                          <a:effectLst/>
                          <a:latin typeface="Calibri body"/>
                        </a:rPr>
                        <a:t> Residential</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Segment : </a:t>
                      </a:r>
                      <a:r>
                        <a:rPr lang="en-IN" sz="1100" u="none" strike="noStrike" dirty="0">
                          <a:effectLst/>
                          <a:latin typeface="Calibri body"/>
                        </a:rPr>
                        <a:t>Residential</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Segment :</a:t>
                      </a:r>
                      <a:r>
                        <a:rPr lang="en-IN" sz="1100" u="none" strike="noStrike" dirty="0">
                          <a:effectLst/>
                          <a:latin typeface="Calibri body"/>
                        </a:rPr>
                        <a:t> Residential</a:t>
                      </a:r>
                      <a:endParaRPr lang="en-IN" sz="1100" b="1" i="0" u="none" strike="noStrike" dirty="0">
                        <a:solidFill>
                          <a:srgbClr val="333333"/>
                        </a:solidFill>
                        <a:effectLst/>
                        <a:latin typeface="Calibri body"/>
                      </a:endParaRPr>
                    </a:p>
                  </a:txBody>
                  <a:tcPr marL="5943" marR="5943" marT="5943" marB="0" anchor="ctr"/>
                </a:tc>
              </a:tr>
              <a:tr h="467065">
                <a:tc>
                  <a:txBody>
                    <a:bodyPr/>
                    <a:lstStyle/>
                    <a:p>
                      <a:pPr algn="l" fontAlgn="ctr"/>
                      <a:r>
                        <a:rPr lang="en-US" sz="1100" b="1" u="none" strike="noStrike" dirty="0">
                          <a:effectLst/>
                          <a:latin typeface="Calibri body"/>
                        </a:rPr>
                        <a:t>Client: </a:t>
                      </a:r>
                      <a:r>
                        <a:rPr lang="en-US" sz="1100" u="none" strike="noStrike" dirty="0" err="1">
                          <a:effectLst/>
                          <a:latin typeface="Calibri body"/>
                        </a:rPr>
                        <a:t>Shilp</a:t>
                      </a:r>
                      <a:r>
                        <a:rPr lang="en-US" sz="1100" u="none" strike="noStrike" dirty="0">
                          <a:effectLst/>
                          <a:latin typeface="Calibri body"/>
                        </a:rPr>
                        <a:t> Developers- Sun Builders</a:t>
                      </a:r>
                      <a:endParaRPr lang="en-US"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Client: </a:t>
                      </a:r>
                      <a:r>
                        <a:rPr lang="en-IN" sz="1100" u="none" strike="noStrike" dirty="0">
                          <a:effectLst/>
                          <a:latin typeface="Calibri body"/>
                        </a:rPr>
                        <a:t>Sun Realty</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Client:</a:t>
                      </a:r>
                      <a:r>
                        <a:rPr lang="en-IN" sz="1100" u="none" strike="noStrike" dirty="0">
                          <a:effectLst/>
                          <a:latin typeface="Calibri body"/>
                        </a:rPr>
                        <a:t> </a:t>
                      </a:r>
                      <a:r>
                        <a:rPr lang="en-IN" sz="1100" u="none" strike="noStrike" dirty="0" err="1">
                          <a:effectLst/>
                          <a:latin typeface="Calibri body"/>
                        </a:rPr>
                        <a:t>Madhav</a:t>
                      </a:r>
                      <a:r>
                        <a:rPr lang="en-IN" sz="1100" u="none" strike="noStrike" dirty="0">
                          <a:effectLst/>
                          <a:latin typeface="Calibri body"/>
                        </a:rPr>
                        <a:t> Oeuvre-2 LLP - </a:t>
                      </a:r>
                      <a:r>
                        <a:rPr lang="en-IN" sz="1100" u="none" strike="noStrike" dirty="0" err="1">
                          <a:effectLst/>
                          <a:latin typeface="Calibri body"/>
                        </a:rPr>
                        <a:t>Madhav</a:t>
                      </a:r>
                      <a:r>
                        <a:rPr lang="en-IN" sz="1100" u="none" strike="noStrike" dirty="0">
                          <a:effectLst/>
                          <a:latin typeface="Calibri body"/>
                        </a:rPr>
                        <a:t> Group</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Client:</a:t>
                      </a:r>
                      <a:r>
                        <a:rPr lang="en-IN" sz="1100" u="none" strike="noStrike" dirty="0">
                          <a:effectLst/>
                          <a:latin typeface="Calibri body"/>
                        </a:rPr>
                        <a:t> </a:t>
                      </a:r>
                      <a:r>
                        <a:rPr lang="en-IN" sz="1100" u="none" strike="noStrike" dirty="0" err="1">
                          <a:effectLst/>
                          <a:latin typeface="Calibri body"/>
                        </a:rPr>
                        <a:t>Sheetal</a:t>
                      </a:r>
                      <a:r>
                        <a:rPr lang="en-IN" sz="1100" u="none" strike="noStrike" dirty="0">
                          <a:effectLst/>
                          <a:latin typeface="Calibri body"/>
                        </a:rPr>
                        <a:t> Infrastructure</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dirty="0">
                          <a:effectLst/>
                          <a:latin typeface="Calibri body"/>
                        </a:rPr>
                        <a:t> </a:t>
                      </a:r>
                      <a:endParaRPr lang="en-IN" sz="1100" b="0" i="0" u="none" strike="noStrike" dirty="0">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Client:</a:t>
                      </a:r>
                      <a:r>
                        <a:rPr lang="en-IN" sz="1100" u="none" strike="noStrike" dirty="0">
                          <a:effectLst/>
                          <a:latin typeface="Calibri body"/>
                        </a:rPr>
                        <a:t> </a:t>
                      </a:r>
                      <a:r>
                        <a:rPr lang="en-IN" sz="1100" u="none" strike="noStrike" dirty="0" err="1">
                          <a:effectLst/>
                          <a:latin typeface="Calibri body"/>
                        </a:rPr>
                        <a:t>Sarthi</a:t>
                      </a:r>
                      <a:r>
                        <a:rPr lang="en-IN" sz="1100" u="none" strike="noStrike" dirty="0">
                          <a:effectLst/>
                          <a:latin typeface="Calibri body"/>
                        </a:rPr>
                        <a:t> </a:t>
                      </a:r>
                      <a:r>
                        <a:rPr lang="en-IN" sz="1100" u="none" strike="noStrike" dirty="0" err="1">
                          <a:effectLst/>
                          <a:latin typeface="Calibri body"/>
                        </a:rPr>
                        <a:t>Prospace</a:t>
                      </a:r>
                      <a:r>
                        <a:rPr lang="en-IN" sz="1100" u="none" strike="noStrike" dirty="0">
                          <a:effectLst/>
                          <a:latin typeface="Calibri body"/>
                        </a:rPr>
                        <a:t> LLP-Venus </a:t>
                      </a:r>
                      <a:r>
                        <a:rPr lang="en-IN" sz="1100" u="none" strike="noStrike" dirty="0" err="1">
                          <a:effectLst/>
                          <a:latin typeface="Calibri body"/>
                        </a:rPr>
                        <a:t>Lifespace</a:t>
                      </a:r>
                      <a:r>
                        <a:rPr lang="en-IN" sz="1100" u="none" strike="noStrike" dirty="0">
                          <a:effectLst/>
                          <a:latin typeface="Calibri body"/>
                        </a:rPr>
                        <a:t> Creators</a:t>
                      </a:r>
                      <a:endParaRPr lang="en-IN" sz="1100" b="1" i="0" u="none" strike="noStrike" dirty="0">
                        <a:solidFill>
                          <a:srgbClr val="333333"/>
                        </a:solidFill>
                        <a:effectLst/>
                        <a:latin typeface="Calibri body"/>
                      </a:endParaRPr>
                    </a:p>
                  </a:txBody>
                  <a:tcPr marL="5943" marR="5943" marT="5943" marB="0" anchor="ctr"/>
                </a:tc>
              </a:tr>
              <a:tr h="467065">
                <a:tc>
                  <a:txBody>
                    <a:bodyPr/>
                    <a:lstStyle/>
                    <a:p>
                      <a:pPr algn="l" fontAlgn="ctr"/>
                      <a:r>
                        <a:rPr lang="en-US" sz="1100" b="1" u="none" strike="noStrike" dirty="0">
                          <a:effectLst/>
                          <a:latin typeface="Calibri body"/>
                        </a:rPr>
                        <a:t>Project Size:</a:t>
                      </a:r>
                      <a:r>
                        <a:rPr lang="en-US" sz="1100" u="none" strike="noStrike" dirty="0">
                          <a:effectLst/>
                          <a:latin typeface="Calibri body"/>
                        </a:rPr>
                        <a:t> 8,41,464 </a:t>
                      </a:r>
                      <a:r>
                        <a:rPr lang="en-US" sz="1100" u="none" strike="noStrike" dirty="0" smtClean="0">
                          <a:effectLst/>
                          <a:latin typeface="Calibri body"/>
                        </a:rPr>
                        <a:t>Sq. ft</a:t>
                      </a:r>
                      <a:r>
                        <a:rPr lang="en-US" sz="1100" u="none" strike="noStrike" dirty="0">
                          <a:effectLst/>
                          <a:latin typeface="Calibri body"/>
                        </a:rPr>
                        <a:t>. (2B+G+22 Floors)</a:t>
                      </a:r>
                      <a:endParaRPr lang="en-US"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US" sz="1100" b="1" u="none" strike="noStrike" dirty="0">
                          <a:effectLst/>
                          <a:latin typeface="Calibri body"/>
                        </a:rPr>
                        <a:t>Project Size:</a:t>
                      </a:r>
                      <a:r>
                        <a:rPr lang="en-US" sz="1100" u="none" strike="noStrike" dirty="0">
                          <a:effectLst/>
                          <a:latin typeface="Calibri body"/>
                        </a:rPr>
                        <a:t> </a:t>
                      </a:r>
                      <a:r>
                        <a:rPr lang="en-US" sz="1100" u="none" strike="noStrike" kern="1200" dirty="0" smtClean="0">
                          <a:solidFill>
                            <a:schemeClr val="dk1"/>
                          </a:solidFill>
                          <a:effectLst/>
                          <a:latin typeface="Calibri body"/>
                          <a:ea typeface="+mn-ea"/>
                          <a:cs typeface="+mn-cs"/>
                        </a:rPr>
                        <a:t>1,25,000</a:t>
                      </a:r>
                      <a:r>
                        <a:rPr lang="en-US" sz="1100" b="1" u="none" strike="noStrike" dirty="0" smtClean="0">
                          <a:solidFill>
                            <a:srgbClr val="FF0000"/>
                          </a:solidFill>
                          <a:effectLst/>
                          <a:latin typeface="Calibri body"/>
                        </a:rPr>
                        <a:t> </a:t>
                      </a:r>
                      <a:r>
                        <a:rPr lang="en-US" sz="1100" u="none" strike="noStrike" dirty="0" smtClean="0">
                          <a:effectLst/>
                          <a:latin typeface="Calibri body"/>
                        </a:rPr>
                        <a:t>Sq. </a:t>
                      </a:r>
                      <a:r>
                        <a:rPr lang="en-US" sz="1100" u="none" strike="noStrike" dirty="0">
                          <a:effectLst/>
                          <a:latin typeface="Calibri body"/>
                        </a:rPr>
                        <a:t>ft. (16 </a:t>
                      </a:r>
                      <a:r>
                        <a:rPr lang="en-US" sz="1100" u="none" strike="noStrike" dirty="0" smtClean="0">
                          <a:effectLst/>
                          <a:latin typeface="Calibri body"/>
                        </a:rPr>
                        <a:t>Blocks-</a:t>
                      </a:r>
                      <a:r>
                        <a:rPr lang="en-US" sz="1100" u="none" strike="noStrike" baseline="0" dirty="0" smtClean="0">
                          <a:effectLst/>
                          <a:latin typeface="Calibri body"/>
                        </a:rPr>
                        <a:t> 2B+G+14 Floors)</a:t>
                      </a:r>
                      <a:endParaRPr lang="en-US"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Project Size:</a:t>
                      </a:r>
                      <a:r>
                        <a:rPr lang="en-IN" sz="1100" u="none" strike="noStrike" dirty="0">
                          <a:effectLst/>
                          <a:latin typeface="Calibri body"/>
                        </a:rPr>
                        <a:t> 6,05,957 </a:t>
                      </a:r>
                      <a:r>
                        <a:rPr lang="en-IN" sz="1100" u="none" strike="noStrike" dirty="0" smtClean="0">
                          <a:effectLst/>
                          <a:latin typeface="Calibri body"/>
                        </a:rPr>
                        <a:t>Sq. ft</a:t>
                      </a:r>
                      <a:r>
                        <a:rPr lang="en-IN" sz="1100" u="none" strike="noStrike" dirty="0">
                          <a:effectLst/>
                          <a:latin typeface="Calibri body"/>
                        </a:rPr>
                        <a:t>.</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Project Size:</a:t>
                      </a:r>
                      <a:r>
                        <a:rPr lang="en-IN" sz="1100" u="none" strike="noStrike" dirty="0">
                          <a:effectLst/>
                          <a:latin typeface="Calibri body"/>
                        </a:rPr>
                        <a:t> 5,00,000 </a:t>
                      </a:r>
                      <a:r>
                        <a:rPr lang="en-IN" sz="1100" u="none" strike="noStrike" dirty="0" smtClean="0">
                          <a:effectLst/>
                          <a:latin typeface="Calibri body"/>
                        </a:rPr>
                        <a:t>Sq. ft</a:t>
                      </a:r>
                      <a:r>
                        <a:rPr lang="en-IN" sz="1100" u="none" strike="noStrike" dirty="0">
                          <a:effectLst/>
                          <a:latin typeface="Calibri body"/>
                        </a:rPr>
                        <a:t>.</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US" sz="1100" b="1" u="none" strike="noStrike" dirty="0">
                          <a:effectLst/>
                          <a:latin typeface="Calibri body"/>
                        </a:rPr>
                        <a:t>Project Size:</a:t>
                      </a:r>
                      <a:r>
                        <a:rPr lang="en-US" sz="1100" u="none" strike="noStrike" dirty="0">
                          <a:effectLst/>
                          <a:latin typeface="Calibri body"/>
                        </a:rPr>
                        <a:t> 8,89,160 </a:t>
                      </a:r>
                      <a:r>
                        <a:rPr lang="en-US" sz="1100" u="none" strike="noStrike" dirty="0" smtClean="0">
                          <a:effectLst/>
                          <a:latin typeface="Calibri body"/>
                        </a:rPr>
                        <a:t>Sq. ft</a:t>
                      </a:r>
                      <a:r>
                        <a:rPr lang="en-US" sz="1100" u="none" strike="noStrike" dirty="0">
                          <a:effectLst/>
                          <a:latin typeface="Calibri body"/>
                        </a:rPr>
                        <a:t>. </a:t>
                      </a:r>
                      <a:br>
                        <a:rPr lang="en-US" sz="1100" u="none" strike="noStrike" dirty="0">
                          <a:effectLst/>
                          <a:latin typeface="Calibri body"/>
                        </a:rPr>
                      </a:br>
                      <a:r>
                        <a:rPr lang="en-US" sz="1100" u="none" strike="noStrike" dirty="0">
                          <a:effectLst/>
                          <a:latin typeface="Calibri body"/>
                        </a:rPr>
                        <a:t>( 2B+G+2P+HP+19 Floors)</a:t>
                      </a:r>
                      <a:endParaRPr lang="en-US" sz="1100" b="1" i="0" u="none" strike="noStrike" dirty="0">
                        <a:solidFill>
                          <a:srgbClr val="333333"/>
                        </a:solidFill>
                        <a:effectLst/>
                        <a:latin typeface="Calibri body"/>
                      </a:endParaRPr>
                    </a:p>
                  </a:txBody>
                  <a:tcPr marL="5943" marR="5943" marT="5943" marB="0" anchor="ctr"/>
                </a:tc>
              </a:tr>
              <a:tr h="467065">
                <a:tc>
                  <a:txBody>
                    <a:bodyPr/>
                    <a:lstStyle/>
                    <a:p>
                      <a:pPr algn="l" fontAlgn="ctr"/>
                      <a:r>
                        <a:rPr lang="en-IN" sz="1100" b="1" u="none" strike="noStrike" dirty="0">
                          <a:effectLst/>
                          <a:latin typeface="Calibri body"/>
                        </a:rPr>
                        <a:t>Architect:</a:t>
                      </a:r>
                      <a:r>
                        <a:rPr lang="en-IN" sz="1100" u="none" strike="noStrike" dirty="0">
                          <a:effectLst/>
                          <a:latin typeface="Calibri body"/>
                        </a:rPr>
                        <a:t> </a:t>
                      </a:r>
                      <a:r>
                        <a:rPr lang="en-IN" sz="1100" u="none" strike="noStrike" dirty="0" err="1">
                          <a:effectLst/>
                          <a:latin typeface="Calibri body"/>
                        </a:rPr>
                        <a:t>Placekinesis</a:t>
                      </a:r>
                      <a:r>
                        <a:rPr lang="en-IN" sz="1100" u="none" strike="noStrike" dirty="0">
                          <a:effectLst/>
                          <a:latin typeface="Calibri body"/>
                        </a:rPr>
                        <a:t> Associates</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Architect:</a:t>
                      </a:r>
                      <a:r>
                        <a:rPr lang="en-IN" sz="1100" u="none" strike="noStrike" dirty="0">
                          <a:effectLst/>
                          <a:latin typeface="Calibri body"/>
                        </a:rPr>
                        <a:t> H M Architects</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Architect:</a:t>
                      </a:r>
                      <a:r>
                        <a:rPr lang="en-IN" sz="1100" u="none" strike="noStrike" dirty="0">
                          <a:effectLst/>
                          <a:latin typeface="Calibri body"/>
                        </a:rPr>
                        <a:t> H M Architects</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Architect: </a:t>
                      </a:r>
                      <a:r>
                        <a:rPr lang="en-IN" sz="1100" u="none" strike="noStrike" dirty="0">
                          <a:effectLst/>
                          <a:latin typeface="Calibri body"/>
                        </a:rPr>
                        <a:t>ADS Architect</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Architect:</a:t>
                      </a:r>
                      <a:r>
                        <a:rPr lang="en-IN" sz="1100" u="none" strike="noStrike" dirty="0">
                          <a:effectLst/>
                          <a:latin typeface="Calibri body"/>
                        </a:rPr>
                        <a:t> H M Architects</a:t>
                      </a:r>
                      <a:endParaRPr lang="en-IN" sz="1100" b="1" i="0" u="none" strike="noStrike" dirty="0">
                        <a:solidFill>
                          <a:srgbClr val="333333"/>
                        </a:solidFill>
                        <a:effectLst/>
                        <a:latin typeface="Calibri body"/>
                      </a:endParaRPr>
                    </a:p>
                  </a:txBody>
                  <a:tcPr marL="5943" marR="5943" marT="5943" marB="0" anchor="ctr"/>
                </a:tc>
              </a:tr>
              <a:tr h="467065">
                <a:tc>
                  <a:txBody>
                    <a:bodyPr/>
                    <a:lstStyle/>
                    <a:p>
                      <a:pPr algn="l" fontAlgn="ctr"/>
                      <a:r>
                        <a:rPr lang="en-IN" sz="1100" b="1" u="none" strike="noStrike" dirty="0">
                          <a:effectLst/>
                          <a:latin typeface="Calibri body"/>
                        </a:rPr>
                        <a:t>Str. Consultant: </a:t>
                      </a:r>
                      <a:r>
                        <a:rPr lang="en-IN" sz="1100" u="none" strike="noStrike" dirty="0" err="1">
                          <a:effectLst/>
                          <a:latin typeface="Calibri body"/>
                        </a:rPr>
                        <a:t>Setu</a:t>
                      </a:r>
                      <a:r>
                        <a:rPr lang="en-IN" sz="1100" u="none" strike="noStrike" dirty="0">
                          <a:effectLst/>
                          <a:latin typeface="Calibri body"/>
                        </a:rPr>
                        <a:t> Infrastructure</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Str. Consultant:</a:t>
                      </a:r>
                      <a:r>
                        <a:rPr lang="en-IN" sz="1100" u="none" strike="noStrike" dirty="0">
                          <a:effectLst/>
                          <a:latin typeface="Calibri body"/>
                        </a:rPr>
                        <a:t> </a:t>
                      </a:r>
                      <a:r>
                        <a:rPr lang="en-IN" sz="1100" u="none" strike="noStrike" dirty="0" err="1">
                          <a:effectLst/>
                          <a:latin typeface="Calibri body"/>
                        </a:rPr>
                        <a:t>Setu</a:t>
                      </a:r>
                      <a:r>
                        <a:rPr lang="en-IN" sz="1100" u="none" strike="noStrike" dirty="0">
                          <a:effectLst/>
                          <a:latin typeface="Calibri body"/>
                        </a:rPr>
                        <a:t> Infrastructure</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Str. Consultant:</a:t>
                      </a:r>
                      <a:r>
                        <a:rPr lang="en-IN" sz="1100" u="none" strike="noStrike" dirty="0">
                          <a:effectLst/>
                          <a:latin typeface="Calibri body"/>
                        </a:rPr>
                        <a:t> </a:t>
                      </a:r>
                      <a:r>
                        <a:rPr lang="en-IN" sz="1100" u="none" strike="noStrike" dirty="0" err="1">
                          <a:effectLst/>
                          <a:latin typeface="Calibri body"/>
                        </a:rPr>
                        <a:t>Setu</a:t>
                      </a:r>
                      <a:r>
                        <a:rPr lang="en-IN" sz="1100" u="none" strike="noStrike" dirty="0">
                          <a:effectLst/>
                          <a:latin typeface="Calibri body"/>
                        </a:rPr>
                        <a:t> Infrastructure</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Str. Consultant:</a:t>
                      </a:r>
                      <a:r>
                        <a:rPr lang="en-IN" sz="1100" u="none" strike="noStrike" dirty="0">
                          <a:effectLst/>
                          <a:latin typeface="Calibri body"/>
                        </a:rPr>
                        <a:t> </a:t>
                      </a:r>
                      <a:r>
                        <a:rPr lang="en-IN" sz="1100" u="none" strike="noStrike" dirty="0" err="1">
                          <a:effectLst/>
                          <a:latin typeface="Calibri body"/>
                        </a:rPr>
                        <a:t>Ducon</a:t>
                      </a:r>
                      <a:r>
                        <a:rPr lang="en-IN" sz="1100" u="none" strike="noStrike" dirty="0">
                          <a:effectLst/>
                          <a:latin typeface="Calibri body"/>
                        </a:rPr>
                        <a:t> Consultants</a:t>
                      </a:r>
                      <a:endParaRPr lang="en-IN"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IN" sz="1100" b="1" u="none" strike="noStrike" dirty="0">
                          <a:effectLst/>
                          <a:latin typeface="Calibri body"/>
                        </a:rPr>
                        <a:t>Str. Consultant: </a:t>
                      </a:r>
                      <a:r>
                        <a:rPr lang="en-IN" sz="1100" u="none" strike="noStrike" dirty="0" err="1">
                          <a:effectLst/>
                          <a:latin typeface="Calibri body"/>
                        </a:rPr>
                        <a:t>Setu</a:t>
                      </a:r>
                      <a:r>
                        <a:rPr lang="en-IN" sz="1100" u="none" strike="noStrike" dirty="0">
                          <a:effectLst/>
                          <a:latin typeface="Calibri body"/>
                        </a:rPr>
                        <a:t> Infrastructure</a:t>
                      </a:r>
                      <a:endParaRPr lang="en-IN" sz="1100" b="1" i="0" u="none" strike="noStrike" dirty="0">
                        <a:solidFill>
                          <a:srgbClr val="333333"/>
                        </a:solidFill>
                        <a:effectLst/>
                        <a:latin typeface="Calibri body"/>
                      </a:endParaRPr>
                    </a:p>
                  </a:txBody>
                  <a:tcPr marL="5943" marR="5943" marT="5943" marB="0" anchor="ctr"/>
                </a:tc>
              </a:tr>
              <a:tr h="237600">
                <a:tc>
                  <a:txBody>
                    <a:bodyPr/>
                    <a:lstStyle/>
                    <a:p>
                      <a:pPr algn="l" fontAlgn="ctr"/>
                      <a:endParaRPr lang="en-IN" sz="1100" b="0" i="0" u="none" strike="noStrike">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endParaRPr lang="en-IN" sz="1100" b="0" i="0" u="none" strike="noStrike">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endParaRPr lang="en-IN" sz="1100" b="0" i="0" u="none" strike="noStrike">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endParaRPr lang="en-IN" sz="1100" b="0" i="0" u="none" strike="noStrike">
                        <a:solidFill>
                          <a:srgbClr val="000000"/>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endParaRPr lang="en-IN" sz="1100" b="0" i="0" u="none" strike="noStrike">
                        <a:solidFill>
                          <a:srgbClr val="000000"/>
                        </a:solidFill>
                        <a:effectLst/>
                        <a:latin typeface="Calibri body"/>
                      </a:endParaRPr>
                    </a:p>
                  </a:txBody>
                  <a:tcPr marL="5943" marR="5943" marT="5943" marB="0" anchor="ctr"/>
                </a:tc>
              </a:tr>
              <a:tr h="696530">
                <a:tc>
                  <a:txBody>
                    <a:bodyPr/>
                    <a:lstStyle/>
                    <a:p>
                      <a:pPr algn="l" fontAlgn="ctr"/>
                      <a:r>
                        <a:rPr lang="en-US" sz="1100" b="1" u="none" strike="noStrike" dirty="0">
                          <a:effectLst/>
                          <a:latin typeface="Calibri body"/>
                        </a:rPr>
                        <a:t>Scope: </a:t>
                      </a:r>
                      <a:r>
                        <a:rPr lang="en-US" sz="1100" u="none" strike="noStrike" dirty="0">
                          <a:effectLst/>
                          <a:latin typeface="Calibri body"/>
                        </a:rPr>
                        <a:t>Civil Structure </a:t>
                      </a:r>
                      <a:r>
                        <a:rPr lang="en-US" sz="1100" u="none" strike="noStrike" dirty="0" smtClean="0">
                          <a:effectLst/>
                          <a:latin typeface="Calibri body"/>
                        </a:rPr>
                        <a:t>Work</a:t>
                      </a:r>
                      <a:r>
                        <a:rPr lang="en-US" sz="1100" u="none" strike="noStrike" baseline="0" dirty="0" smtClean="0">
                          <a:effectLst/>
                          <a:latin typeface="Calibri body"/>
                        </a:rPr>
                        <a:t> with </a:t>
                      </a:r>
                      <a:r>
                        <a:rPr lang="en-US" sz="1100" u="none" strike="noStrike" dirty="0" smtClean="0">
                          <a:effectLst/>
                          <a:latin typeface="Calibri body"/>
                        </a:rPr>
                        <a:t>Finishing </a:t>
                      </a:r>
                      <a:r>
                        <a:rPr lang="en-US" sz="1100" u="none" strike="noStrike" dirty="0">
                          <a:effectLst/>
                          <a:latin typeface="Calibri body"/>
                        </a:rPr>
                        <a:t>&amp; Services</a:t>
                      </a:r>
                      <a:endParaRPr lang="en-US"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US" sz="1100" b="1" u="none" strike="noStrike" dirty="0">
                          <a:effectLst/>
                          <a:latin typeface="Calibri body"/>
                        </a:rPr>
                        <a:t>Scope: </a:t>
                      </a:r>
                      <a:r>
                        <a:rPr lang="en-US" sz="1100" b="0" u="none" strike="noStrike" kern="1200" dirty="0">
                          <a:solidFill>
                            <a:schemeClr val="dk1"/>
                          </a:solidFill>
                          <a:effectLst/>
                          <a:latin typeface="Calibri body"/>
                          <a:ea typeface="+mn-ea"/>
                          <a:cs typeface="+mn-cs"/>
                        </a:rPr>
                        <a:t>Civil Structure work for RCC works, Block work, Internal plaster, External Plaster </a:t>
                      </a: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US" sz="1100" b="1" u="none" strike="noStrike" dirty="0">
                          <a:effectLst/>
                          <a:latin typeface="Calibri body"/>
                        </a:rPr>
                        <a:t>Scope: </a:t>
                      </a:r>
                      <a:r>
                        <a:rPr lang="en-US" sz="1100" u="none" strike="noStrike" dirty="0">
                          <a:effectLst/>
                          <a:latin typeface="Calibri body"/>
                        </a:rPr>
                        <a:t>Civil Structure work for RCC works, Block work, Internal plaster, External Plaster </a:t>
                      </a:r>
                      <a:endParaRPr lang="en-US"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US" sz="1100" b="1" u="none" strike="noStrike" dirty="0">
                          <a:effectLst/>
                          <a:latin typeface="Calibri body"/>
                        </a:rPr>
                        <a:t>Scope:</a:t>
                      </a:r>
                      <a:r>
                        <a:rPr lang="en-US" sz="1100" u="none" strike="noStrike" dirty="0">
                          <a:effectLst/>
                          <a:latin typeface="Calibri body"/>
                        </a:rPr>
                        <a:t> Civil Structure work for D Wall, RCC works, Block work, Internal plaster, External Plaster</a:t>
                      </a:r>
                      <a:endParaRPr lang="en-US" sz="1100" b="1" i="0" u="none" strike="noStrike" dirty="0">
                        <a:solidFill>
                          <a:srgbClr val="333333"/>
                        </a:solidFill>
                        <a:effectLst/>
                        <a:latin typeface="Calibri body"/>
                      </a:endParaRPr>
                    </a:p>
                  </a:txBody>
                  <a:tcPr marL="5943" marR="5943" marT="5943" marB="0" anchor="ctr"/>
                </a:tc>
                <a:tc>
                  <a:txBody>
                    <a:bodyPr/>
                    <a:lstStyle/>
                    <a:p>
                      <a:pPr algn="l" fontAlgn="b"/>
                      <a:r>
                        <a:rPr lang="en-IN" sz="1100" u="none" strike="noStrike">
                          <a:effectLst/>
                          <a:latin typeface="Calibri body"/>
                        </a:rPr>
                        <a:t> </a:t>
                      </a:r>
                      <a:endParaRPr lang="en-IN" sz="1100" b="0" i="0" u="none" strike="noStrike">
                        <a:solidFill>
                          <a:srgbClr val="000000"/>
                        </a:solidFill>
                        <a:effectLst/>
                        <a:latin typeface="Calibri body"/>
                      </a:endParaRPr>
                    </a:p>
                  </a:txBody>
                  <a:tcPr marL="5943" marR="5943" marT="5943" marB="0" anchor="b"/>
                </a:tc>
                <a:tc>
                  <a:txBody>
                    <a:bodyPr/>
                    <a:lstStyle/>
                    <a:p>
                      <a:pPr algn="l" fontAlgn="ctr"/>
                      <a:r>
                        <a:rPr lang="en-US" sz="1100" b="1" u="none" strike="noStrike" dirty="0">
                          <a:effectLst/>
                          <a:latin typeface="Calibri body"/>
                        </a:rPr>
                        <a:t>Scope:</a:t>
                      </a:r>
                      <a:r>
                        <a:rPr lang="en-US" sz="1100" u="none" strike="noStrike" dirty="0">
                          <a:effectLst/>
                          <a:latin typeface="Calibri body"/>
                        </a:rPr>
                        <a:t> Civil Structure work for RCC works, Block work, Internal plaster, External Plaster </a:t>
                      </a:r>
                      <a:endParaRPr lang="en-US" sz="1100" b="1" i="0" u="none" strike="noStrike" dirty="0">
                        <a:solidFill>
                          <a:srgbClr val="333333"/>
                        </a:solidFill>
                        <a:effectLst/>
                        <a:latin typeface="Calibri body"/>
                      </a:endParaRPr>
                    </a:p>
                  </a:txBody>
                  <a:tcPr marL="5943" marR="5943" marT="5943" marB="0" anchor="ctr"/>
                </a:tc>
              </a:tr>
            </a:tbl>
          </a:graphicData>
        </a:graphic>
      </p:graphicFrame>
    </p:spTree>
    <p:extLst>
      <p:ext uri="{BB962C8B-B14F-4D97-AF65-F5344CB8AC3E}">
        <p14:creationId xmlns:p14="http://schemas.microsoft.com/office/powerpoint/2010/main" val="439319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197840" y="1060077"/>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073705" y="106219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197841"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Residential</a:t>
            </a:r>
            <a:endParaRPr lang="en-IN" sz="2800" b="1" dirty="0"/>
          </a:p>
        </p:txBody>
      </p:sp>
      <p:sp>
        <p:nvSpPr>
          <p:cNvPr id="11" name="Rectangle 10"/>
          <p:cNvSpPr>
            <a:spLocks noChangeArrowheads="1"/>
          </p:cNvSpPr>
          <p:nvPr/>
        </p:nvSpPr>
        <p:spPr bwMode="auto">
          <a:xfrm>
            <a:off x="230829" y="1896014"/>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Completed:</a:t>
            </a:r>
            <a:endParaRPr lang="en-IN" sz="2800" b="1" dirty="0"/>
          </a:p>
        </p:txBody>
      </p:sp>
      <p:sp>
        <p:nvSpPr>
          <p:cNvPr id="12" name="Rectangle 11"/>
          <p:cNvSpPr>
            <a:spLocks noChangeArrowheads="1"/>
          </p:cNvSpPr>
          <p:nvPr/>
        </p:nvSpPr>
        <p:spPr bwMode="auto">
          <a:xfrm>
            <a:off x="5976583" y="1490234"/>
            <a:ext cx="4949448"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Residential</a:t>
            </a:r>
            <a:endParaRPr lang="en-IN" sz="2800" b="1" dirty="0"/>
          </a:p>
        </p:txBody>
      </p:sp>
      <p:sp>
        <p:nvSpPr>
          <p:cNvPr id="14" name="Rectangle 13"/>
          <p:cNvSpPr>
            <a:spLocks noChangeArrowheads="1"/>
          </p:cNvSpPr>
          <p:nvPr/>
        </p:nvSpPr>
        <p:spPr bwMode="auto">
          <a:xfrm>
            <a:off x="5958936" y="1890188"/>
            <a:ext cx="4690656"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Completed:</a:t>
            </a:r>
            <a:endParaRPr lang="en-IN" sz="2800" b="1" dirty="0"/>
          </a:p>
        </p:txBody>
      </p:sp>
      <p:sp>
        <p:nvSpPr>
          <p:cNvPr id="23" name="Rectangle 22"/>
          <p:cNvSpPr>
            <a:spLocks noChangeArrowheads="1"/>
          </p:cNvSpPr>
          <p:nvPr/>
        </p:nvSpPr>
        <p:spPr bwMode="auto">
          <a:xfrm>
            <a:off x="6073705" y="2358404"/>
            <a:ext cx="5738949" cy="12336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SUN SKY PARK</a:t>
            </a:r>
          </a:p>
          <a:p>
            <a:r>
              <a:rPr lang="en-US" sz="1400" dirty="0"/>
              <a:t>Sun Skypark </a:t>
            </a:r>
            <a:r>
              <a:rPr lang="en-US" sz="1400" dirty="0" err="1"/>
              <a:t>Ambli</a:t>
            </a:r>
            <a:r>
              <a:rPr lang="en-US" sz="1400" dirty="0"/>
              <a:t> has 3 </a:t>
            </a:r>
          </a:p>
          <a:p>
            <a:r>
              <a:rPr lang="en-US" sz="1400" dirty="0"/>
              <a:t>towers, with 22 floors each </a:t>
            </a:r>
          </a:p>
          <a:p>
            <a:r>
              <a:rPr lang="en-US" sz="1400" dirty="0"/>
              <a:t>and 252 units with </a:t>
            </a:r>
            <a:r>
              <a:rPr lang="en-IN" sz="1400" dirty="0"/>
              <a:t>3BHK, </a:t>
            </a:r>
          </a:p>
          <a:p>
            <a:r>
              <a:rPr lang="en-IN" sz="1400" dirty="0"/>
              <a:t>4BHK and </a:t>
            </a:r>
            <a:r>
              <a:rPr lang="en-IN" sz="1400" dirty="0" smtClean="0"/>
              <a:t>5BHK</a:t>
            </a:r>
            <a:endParaRPr lang="en-IN" sz="2800" b="1" dirty="0"/>
          </a:p>
        </p:txBody>
      </p:sp>
      <p:sp>
        <p:nvSpPr>
          <p:cNvPr id="24" name="Rounded Rectangle 23"/>
          <p:cNvSpPr/>
          <p:nvPr/>
        </p:nvSpPr>
        <p:spPr>
          <a:xfrm>
            <a:off x="8811536" y="1963283"/>
            <a:ext cx="3182895" cy="2099759"/>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l="-15415" t="-13155" r="-15415" b="-7281"/>
            </a:stretch>
          </a:blipFill>
          <a:ln w="28575">
            <a:solidFill>
              <a:srgbClr val="0C2F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a:spLocks noChangeArrowheads="1"/>
          </p:cNvSpPr>
          <p:nvPr/>
        </p:nvSpPr>
        <p:spPr bwMode="auto">
          <a:xfrm>
            <a:off x="6033471" y="4192854"/>
            <a:ext cx="2737831" cy="10182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ARVIND AAVISHKAR</a:t>
            </a:r>
          </a:p>
          <a:p>
            <a:r>
              <a:rPr lang="en-IN" sz="1400" dirty="0" err="1" smtClean="0"/>
              <a:t>Arvind</a:t>
            </a:r>
            <a:r>
              <a:rPr lang="en-IN" sz="1400" dirty="0" smtClean="0"/>
              <a:t> </a:t>
            </a:r>
            <a:r>
              <a:rPr lang="en-IN" sz="1400" dirty="0" err="1"/>
              <a:t>Aavishkaar</a:t>
            </a:r>
            <a:r>
              <a:rPr lang="en-IN" sz="1400" dirty="0"/>
              <a:t> at </a:t>
            </a:r>
            <a:r>
              <a:rPr lang="en-IN" sz="1400" dirty="0" err="1"/>
              <a:t>Naroda</a:t>
            </a:r>
            <a:r>
              <a:rPr lang="en-IN" sz="1400" dirty="0"/>
              <a:t> </a:t>
            </a:r>
            <a:r>
              <a:rPr lang="en-IN" sz="1400" dirty="0" smtClean="0"/>
              <a:t>Road is l</a:t>
            </a:r>
            <a:r>
              <a:rPr lang="en-US" sz="1400" dirty="0" err="1" smtClean="0"/>
              <a:t>oaded</a:t>
            </a:r>
            <a:r>
              <a:rPr lang="en-US" sz="1400" dirty="0" smtClean="0"/>
              <a:t> </a:t>
            </a:r>
            <a:r>
              <a:rPr lang="en-US" sz="1400" dirty="0"/>
              <a:t>with amenities, plush and affordable </a:t>
            </a:r>
            <a:r>
              <a:rPr lang="en-US" sz="1400" dirty="0" smtClean="0"/>
              <a:t>2 BHK homes</a:t>
            </a:r>
            <a:endParaRPr lang="en-IN" sz="1400" b="1" dirty="0"/>
          </a:p>
        </p:txBody>
      </p:sp>
      <p:pic>
        <p:nvPicPr>
          <p:cNvPr id="28" name="Picture 4" descr="Card image c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1302" y="4212066"/>
            <a:ext cx="3377182" cy="174323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370740" y="4549778"/>
            <a:ext cx="2365826" cy="207530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1" name="Rectangle 30"/>
          <p:cNvSpPr>
            <a:spLocks noChangeArrowheads="1"/>
          </p:cNvSpPr>
          <p:nvPr/>
        </p:nvSpPr>
        <p:spPr bwMode="auto">
          <a:xfrm>
            <a:off x="2351568" y="3867181"/>
            <a:ext cx="2737831"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2000" b="1" dirty="0" smtClean="0"/>
              <a:t>ONE 49</a:t>
            </a:r>
            <a:endParaRPr lang="en-IN" sz="1400" b="1" dirty="0"/>
          </a:p>
        </p:txBody>
      </p:sp>
      <p:pic>
        <p:nvPicPr>
          <p:cNvPr id="13314" name="Picture 2" descr="Card image c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69" y="4396122"/>
            <a:ext cx="3238500" cy="1886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438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197840" y="1060077"/>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073705" y="106219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197841"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Commercial</a:t>
            </a:r>
            <a:endParaRPr lang="en-IN" sz="2800" b="1" dirty="0"/>
          </a:p>
        </p:txBody>
      </p:sp>
      <p:sp>
        <p:nvSpPr>
          <p:cNvPr id="11" name="Rectangle 10"/>
          <p:cNvSpPr>
            <a:spLocks noChangeArrowheads="1"/>
          </p:cNvSpPr>
          <p:nvPr/>
        </p:nvSpPr>
        <p:spPr bwMode="auto">
          <a:xfrm>
            <a:off x="230829" y="1896014"/>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12" name="Rectangle 11"/>
          <p:cNvSpPr>
            <a:spLocks noChangeArrowheads="1"/>
          </p:cNvSpPr>
          <p:nvPr/>
        </p:nvSpPr>
        <p:spPr bwMode="auto">
          <a:xfrm>
            <a:off x="5976583" y="1490234"/>
            <a:ext cx="4949448"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Commercial</a:t>
            </a:r>
            <a:endParaRPr lang="en-IN" sz="2800" b="1" dirty="0"/>
          </a:p>
        </p:txBody>
      </p:sp>
      <p:sp>
        <p:nvSpPr>
          <p:cNvPr id="14" name="Rectangle 13"/>
          <p:cNvSpPr>
            <a:spLocks noChangeArrowheads="1"/>
          </p:cNvSpPr>
          <p:nvPr/>
        </p:nvSpPr>
        <p:spPr bwMode="auto">
          <a:xfrm>
            <a:off x="5958936" y="1890188"/>
            <a:ext cx="4690656"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23" name="Rectangle 22"/>
          <p:cNvSpPr>
            <a:spLocks noChangeArrowheads="1"/>
          </p:cNvSpPr>
          <p:nvPr/>
        </p:nvSpPr>
        <p:spPr bwMode="auto">
          <a:xfrm>
            <a:off x="6073705" y="2626213"/>
            <a:ext cx="2489541"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ALPHABET</a:t>
            </a:r>
          </a:p>
        </p:txBody>
      </p:sp>
      <p:sp>
        <p:nvSpPr>
          <p:cNvPr id="26" name="Rectangle 25"/>
          <p:cNvSpPr>
            <a:spLocks noChangeArrowheads="1"/>
          </p:cNvSpPr>
          <p:nvPr/>
        </p:nvSpPr>
        <p:spPr bwMode="auto">
          <a:xfrm>
            <a:off x="5564746" y="4426529"/>
            <a:ext cx="3078921"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SHARNAM METROLINK</a:t>
            </a:r>
          </a:p>
        </p:txBody>
      </p:sp>
      <p:sp>
        <p:nvSpPr>
          <p:cNvPr id="2" name="Rectangle 1"/>
          <p:cNvSpPr/>
          <p:nvPr/>
        </p:nvSpPr>
        <p:spPr>
          <a:xfrm>
            <a:off x="258697" y="3039433"/>
            <a:ext cx="1588768" cy="369332"/>
          </a:xfrm>
          <a:prstGeom prst="rect">
            <a:avLst/>
          </a:prstGeom>
        </p:spPr>
        <p:txBody>
          <a:bodyPr wrap="none">
            <a:spAutoFit/>
          </a:bodyPr>
          <a:lstStyle/>
          <a:p>
            <a:r>
              <a:rPr lang="en-IN" b="0" i="0" cap="all" dirty="0" smtClean="0">
                <a:solidFill>
                  <a:srgbClr val="333333"/>
                </a:solidFill>
                <a:effectLst/>
                <a:latin typeface="Helvetica Neue"/>
              </a:rPr>
              <a:t>1. </a:t>
            </a:r>
            <a:r>
              <a:rPr lang="en-IN" cap="all" dirty="0"/>
              <a:t>KP EPITOME</a:t>
            </a:r>
          </a:p>
        </p:txBody>
      </p:sp>
      <p:sp>
        <p:nvSpPr>
          <p:cNvPr id="3" name="Rectangle 2"/>
          <p:cNvSpPr/>
          <p:nvPr/>
        </p:nvSpPr>
        <p:spPr>
          <a:xfrm>
            <a:off x="197840" y="2562674"/>
            <a:ext cx="3831177" cy="369332"/>
          </a:xfrm>
          <a:prstGeom prst="rect">
            <a:avLst/>
          </a:prstGeom>
        </p:spPr>
        <p:txBody>
          <a:bodyPr wrap="none">
            <a:spAutoFit/>
          </a:bodyPr>
          <a:lstStyle/>
          <a:p>
            <a:pPr algn="ctr"/>
            <a:r>
              <a:rPr lang="en-IN" b="1" i="0" cap="all" dirty="0" smtClean="0">
                <a:solidFill>
                  <a:srgbClr val="333333"/>
                </a:solidFill>
                <a:effectLst/>
                <a:latin typeface="Helvetica Neue"/>
              </a:rPr>
              <a:t>To be Shifted to Completed</a:t>
            </a:r>
            <a:endParaRPr lang="en-IN" b="1" i="0" cap="all" dirty="0">
              <a:solidFill>
                <a:srgbClr val="333333"/>
              </a:solidFill>
              <a:effectLst/>
              <a:latin typeface="Helvetica Neue"/>
            </a:endParaRPr>
          </a:p>
        </p:txBody>
      </p:sp>
      <p:sp>
        <p:nvSpPr>
          <p:cNvPr id="5" name="Rectangle 4"/>
          <p:cNvSpPr/>
          <p:nvPr/>
        </p:nvSpPr>
        <p:spPr>
          <a:xfrm>
            <a:off x="258697" y="3408765"/>
            <a:ext cx="2417265" cy="369332"/>
          </a:xfrm>
          <a:prstGeom prst="rect">
            <a:avLst/>
          </a:prstGeom>
        </p:spPr>
        <p:txBody>
          <a:bodyPr wrap="none">
            <a:spAutoFit/>
          </a:bodyPr>
          <a:lstStyle/>
          <a:p>
            <a:pPr algn="ctr"/>
            <a:r>
              <a:rPr lang="en-IN" b="0" i="0" cap="all" dirty="0" smtClean="0">
                <a:solidFill>
                  <a:srgbClr val="333333"/>
                </a:solidFill>
                <a:effectLst/>
                <a:latin typeface="Helvetica Neue"/>
              </a:rPr>
              <a:t>2. </a:t>
            </a:r>
            <a:r>
              <a:rPr lang="en-IN" cap="all" dirty="0"/>
              <a:t>SHARNAM </a:t>
            </a:r>
            <a:r>
              <a:rPr lang="en-IN" cap="all" dirty="0" smtClean="0"/>
              <a:t>SOLITAIRE</a:t>
            </a:r>
            <a:endParaRPr lang="en-IN" b="0" i="0" cap="all" dirty="0">
              <a:solidFill>
                <a:srgbClr val="333333"/>
              </a:solidFill>
              <a:effectLst/>
              <a:latin typeface="Helvetica Neue"/>
            </a:endParaRPr>
          </a:p>
        </p:txBody>
      </p:sp>
      <p:sp>
        <p:nvSpPr>
          <p:cNvPr id="18" name="Rectangle 17"/>
          <p:cNvSpPr/>
          <p:nvPr/>
        </p:nvSpPr>
        <p:spPr>
          <a:xfrm>
            <a:off x="258697" y="3770339"/>
            <a:ext cx="2023695" cy="369332"/>
          </a:xfrm>
          <a:prstGeom prst="rect">
            <a:avLst/>
          </a:prstGeom>
        </p:spPr>
        <p:txBody>
          <a:bodyPr wrap="none">
            <a:spAutoFit/>
          </a:bodyPr>
          <a:lstStyle/>
          <a:p>
            <a:pPr algn="ctr"/>
            <a:r>
              <a:rPr lang="en-IN" b="0" i="0" cap="all" dirty="0" smtClean="0">
                <a:solidFill>
                  <a:srgbClr val="333333"/>
                </a:solidFill>
                <a:effectLst/>
                <a:latin typeface="Helvetica Neue"/>
              </a:rPr>
              <a:t>3. </a:t>
            </a:r>
            <a:r>
              <a:rPr lang="en-IN" cap="all" dirty="0"/>
              <a:t>SHIVALIK SHILP </a:t>
            </a:r>
            <a:r>
              <a:rPr lang="en-IN" cap="all" dirty="0" smtClean="0"/>
              <a:t>II</a:t>
            </a:r>
            <a:endParaRPr lang="en-IN" b="0" i="0" cap="all" dirty="0">
              <a:solidFill>
                <a:srgbClr val="333333"/>
              </a:solidFill>
              <a:effectLst/>
              <a:latin typeface="Helvetica Neue"/>
            </a:endParaRPr>
          </a:p>
        </p:txBody>
      </p:sp>
      <p:sp>
        <p:nvSpPr>
          <p:cNvPr id="22" name="Rectangle 21">
            <a:extLst>
              <a:ext uri="{FF2B5EF4-FFF2-40B4-BE49-F238E27FC236}">
                <a16:creationId xmlns:a16="http://schemas.microsoft.com/office/drawing/2014/main" xmlns="" id="{F6CDFA1C-726F-4256-9E94-4B47AE14DA4B}"/>
              </a:ext>
            </a:extLst>
          </p:cNvPr>
          <p:cNvSpPr/>
          <p:nvPr/>
        </p:nvSpPr>
        <p:spPr>
          <a:xfrm>
            <a:off x="8548714" y="4288857"/>
            <a:ext cx="3473617" cy="2392344"/>
          </a:xfrm>
          <a:prstGeom prst="rect">
            <a:avLst/>
          </a:prstGeom>
          <a:blipFill dpi="0" rotWithShape="1">
            <a:blip r:embed="rId3"/>
            <a:srcRect/>
            <a:stretch>
              <a:fillRect l="-1194" t="-1323" r="-186" b="-4042"/>
            </a:stretch>
          </a:blipFill>
          <a:ln w="28575">
            <a:solidFill>
              <a:srgbClr val="0C2F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268" name="Picture 4" descr="Jaydeep Alphabet A in Bhat, Ahmedabad | Find Price, Gallery, Plans,  Amenities on CommonFloor.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9646" y="2022059"/>
            <a:ext cx="2065960" cy="216925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58697" y="4798405"/>
            <a:ext cx="2116926" cy="369332"/>
          </a:xfrm>
          <a:prstGeom prst="rect">
            <a:avLst/>
          </a:prstGeom>
        </p:spPr>
        <p:txBody>
          <a:bodyPr wrap="none">
            <a:spAutoFit/>
          </a:bodyPr>
          <a:lstStyle/>
          <a:p>
            <a:pPr algn="ctr"/>
            <a:r>
              <a:rPr lang="en-IN" b="1" i="0" strike="sngStrike" cap="all" dirty="0" smtClean="0">
                <a:solidFill>
                  <a:srgbClr val="333333"/>
                </a:solidFill>
                <a:effectLst/>
                <a:latin typeface="Helvetica Neue"/>
              </a:rPr>
              <a:t>To be REMOVED</a:t>
            </a:r>
            <a:endParaRPr lang="en-IN" b="1" i="0" strike="sngStrike" cap="all" dirty="0">
              <a:solidFill>
                <a:srgbClr val="333333"/>
              </a:solidFill>
              <a:effectLst/>
              <a:latin typeface="Helvetica Neue"/>
            </a:endParaRPr>
          </a:p>
        </p:txBody>
      </p:sp>
      <p:sp>
        <p:nvSpPr>
          <p:cNvPr id="27" name="Rectangle 26"/>
          <p:cNvSpPr/>
          <p:nvPr/>
        </p:nvSpPr>
        <p:spPr>
          <a:xfrm>
            <a:off x="260109" y="5183678"/>
            <a:ext cx="2915285" cy="369332"/>
          </a:xfrm>
          <a:prstGeom prst="rect">
            <a:avLst/>
          </a:prstGeom>
        </p:spPr>
        <p:txBody>
          <a:bodyPr wrap="none">
            <a:spAutoFit/>
          </a:bodyPr>
          <a:lstStyle/>
          <a:p>
            <a:r>
              <a:rPr lang="en-IN" b="0" i="0" strike="sngStrike" cap="all" dirty="0" smtClean="0">
                <a:solidFill>
                  <a:srgbClr val="333333"/>
                </a:solidFill>
                <a:effectLst/>
                <a:latin typeface="Helvetica Neue"/>
              </a:rPr>
              <a:t>1. </a:t>
            </a:r>
            <a:r>
              <a:rPr lang="en-IN" strike="sngStrike" cap="all" dirty="0"/>
              <a:t>MONDEAL BUSINESS PARK</a:t>
            </a:r>
          </a:p>
        </p:txBody>
      </p:sp>
      <p:sp>
        <p:nvSpPr>
          <p:cNvPr id="28" name="Rectangle 27"/>
          <p:cNvSpPr/>
          <p:nvPr/>
        </p:nvSpPr>
        <p:spPr>
          <a:xfrm>
            <a:off x="260109" y="5553010"/>
            <a:ext cx="2836033" cy="369332"/>
          </a:xfrm>
          <a:prstGeom prst="rect">
            <a:avLst/>
          </a:prstGeom>
        </p:spPr>
        <p:txBody>
          <a:bodyPr wrap="none">
            <a:spAutoFit/>
          </a:bodyPr>
          <a:lstStyle/>
          <a:p>
            <a:r>
              <a:rPr lang="en-IN" cap="all" dirty="0">
                <a:solidFill>
                  <a:srgbClr val="333333"/>
                </a:solidFill>
                <a:latin typeface="Helvetica Neue"/>
              </a:rPr>
              <a:t>2</a:t>
            </a:r>
            <a:r>
              <a:rPr lang="en-IN" b="0" i="0" cap="all" dirty="0" smtClean="0">
                <a:solidFill>
                  <a:srgbClr val="333333"/>
                </a:solidFill>
                <a:effectLst/>
                <a:latin typeface="Helvetica Neue"/>
              </a:rPr>
              <a:t>. </a:t>
            </a:r>
            <a:r>
              <a:rPr lang="en-IN" cap="all" dirty="0"/>
              <a:t>SUMEL </a:t>
            </a:r>
            <a:r>
              <a:rPr lang="en-IN" strike="sngStrike" cap="all" dirty="0"/>
              <a:t>BUSINESS</a:t>
            </a:r>
            <a:r>
              <a:rPr lang="en-IN" cap="all" dirty="0"/>
              <a:t> PARK </a:t>
            </a:r>
            <a:r>
              <a:rPr lang="en-IN" cap="all" dirty="0" smtClean="0"/>
              <a:t>IV</a:t>
            </a:r>
            <a:endParaRPr lang="en-IN" cap="all" dirty="0"/>
          </a:p>
        </p:txBody>
      </p:sp>
      <p:sp>
        <p:nvSpPr>
          <p:cNvPr id="31" name="Rectangle 30"/>
          <p:cNvSpPr/>
          <p:nvPr/>
        </p:nvSpPr>
        <p:spPr>
          <a:xfrm>
            <a:off x="299734" y="5922342"/>
            <a:ext cx="2836033" cy="369332"/>
          </a:xfrm>
          <a:prstGeom prst="rect">
            <a:avLst/>
          </a:prstGeom>
        </p:spPr>
        <p:txBody>
          <a:bodyPr wrap="none">
            <a:spAutoFit/>
          </a:bodyPr>
          <a:lstStyle/>
          <a:p>
            <a:r>
              <a:rPr lang="en-IN" strike="sngStrike" cap="all" dirty="0" smtClean="0">
                <a:solidFill>
                  <a:srgbClr val="333333"/>
                </a:solidFill>
                <a:latin typeface="Helvetica Neue"/>
              </a:rPr>
              <a:t>3</a:t>
            </a:r>
            <a:r>
              <a:rPr lang="en-IN" b="0" i="0" strike="sngStrike" cap="all" dirty="0" smtClean="0">
                <a:solidFill>
                  <a:srgbClr val="333333"/>
                </a:solidFill>
                <a:effectLst/>
                <a:latin typeface="Helvetica Neue"/>
              </a:rPr>
              <a:t>. </a:t>
            </a:r>
            <a:r>
              <a:rPr lang="en-IN" strike="sngStrike" cap="all" dirty="0"/>
              <a:t>SUMEL BUSINESS PARK </a:t>
            </a:r>
            <a:r>
              <a:rPr lang="en-IN" strike="sngStrike" cap="all" dirty="0" smtClean="0"/>
              <a:t>V</a:t>
            </a:r>
            <a:endParaRPr lang="en-IN" strike="sngStrike" cap="all"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3677" y="4832282"/>
            <a:ext cx="1477630" cy="1970173"/>
          </a:xfrm>
          <a:prstGeom prst="rect">
            <a:avLst/>
          </a:prstGeom>
        </p:spPr>
      </p:pic>
    </p:spTree>
    <p:extLst>
      <p:ext uri="{BB962C8B-B14F-4D97-AF65-F5344CB8AC3E}">
        <p14:creationId xmlns:p14="http://schemas.microsoft.com/office/powerpoint/2010/main" val="3736446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197840" y="1060077"/>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073705" y="106219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197841"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Commercial	</a:t>
            </a:r>
            <a:endParaRPr lang="en-IN" sz="2800" b="1" dirty="0"/>
          </a:p>
        </p:txBody>
      </p:sp>
      <p:sp>
        <p:nvSpPr>
          <p:cNvPr id="11" name="Rectangle 10"/>
          <p:cNvSpPr>
            <a:spLocks noChangeArrowheads="1"/>
          </p:cNvSpPr>
          <p:nvPr/>
        </p:nvSpPr>
        <p:spPr bwMode="auto">
          <a:xfrm>
            <a:off x="230829" y="1896014"/>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12" name="Rectangle 11"/>
          <p:cNvSpPr>
            <a:spLocks noChangeArrowheads="1"/>
          </p:cNvSpPr>
          <p:nvPr/>
        </p:nvSpPr>
        <p:spPr bwMode="auto">
          <a:xfrm>
            <a:off x="5976583" y="1490234"/>
            <a:ext cx="4949448"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Commercial</a:t>
            </a:r>
            <a:endParaRPr lang="en-IN" sz="2800" b="1" dirty="0"/>
          </a:p>
        </p:txBody>
      </p:sp>
      <p:sp>
        <p:nvSpPr>
          <p:cNvPr id="14" name="Rectangle 13"/>
          <p:cNvSpPr>
            <a:spLocks noChangeArrowheads="1"/>
          </p:cNvSpPr>
          <p:nvPr/>
        </p:nvSpPr>
        <p:spPr bwMode="auto">
          <a:xfrm>
            <a:off x="5958936" y="1890188"/>
            <a:ext cx="4690656"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Completed:</a:t>
            </a:r>
            <a:endParaRPr lang="en-IN" sz="2800" b="1" dirty="0"/>
          </a:p>
        </p:txBody>
      </p:sp>
      <p:sp>
        <p:nvSpPr>
          <p:cNvPr id="23" name="Rectangle 22"/>
          <p:cNvSpPr>
            <a:spLocks noChangeArrowheads="1"/>
          </p:cNvSpPr>
          <p:nvPr/>
        </p:nvSpPr>
        <p:spPr bwMode="auto">
          <a:xfrm>
            <a:off x="6073705" y="2789291"/>
            <a:ext cx="5738949"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K P EPITOME</a:t>
            </a:r>
          </a:p>
        </p:txBody>
      </p:sp>
      <p:sp>
        <p:nvSpPr>
          <p:cNvPr id="26" name="Rectangle 25"/>
          <p:cNvSpPr>
            <a:spLocks noChangeArrowheads="1"/>
          </p:cNvSpPr>
          <p:nvPr/>
        </p:nvSpPr>
        <p:spPr bwMode="auto">
          <a:xfrm>
            <a:off x="6073705" y="4223830"/>
            <a:ext cx="2737831"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SHARNAM SOLITARE</a:t>
            </a:r>
          </a:p>
        </p:txBody>
      </p:sp>
      <p:sp>
        <p:nvSpPr>
          <p:cNvPr id="2" name="Rectangle 1"/>
          <p:cNvSpPr/>
          <p:nvPr/>
        </p:nvSpPr>
        <p:spPr>
          <a:xfrm>
            <a:off x="197840" y="3249494"/>
            <a:ext cx="1588768" cy="369332"/>
          </a:xfrm>
          <a:prstGeom prst="rect">
            <a:avLst/>
          </a:prstGeom>
        </p:spPr>
        <p:txBody>
          <a:bodyPr wrap="none">
            <a:spAutoFit/>
          </a:bodyPr>
          <a:lstStyle/>
          <a:p>
            <a:r>
              <a:rPr lang="en-IN" b="0" i="0" cap="all" dirty="0" smtClean="0">
                <a:solidFill>
                  <a:srgbClr val="333333"/>
                </a:solidFill>
                <a:effectLst/>
                <a:latin typeface="Helvetica Neue"/>
              </a:rPr>
              <a:t>1. </a:t>
            </a:r>
            <a:r>
              <a:rPr lang="en-IN" cap="all" dirty="0"/>
              <a:t>KP EPITOME</a:t>
            </a:r>
          </a:p>
        </p:txBody>
      </p:sp>
      <p:sp>
        <p:nvSpPr>
          <p:cNvPr id="3" name="Rectangle 2"/>
          <p:cNvSpPr/>
          <p:nvPr/>
        </p:nvSpPr>
        <p:spPr>
          <a:xfrm>
            <a:off x="190943" y="2747340"/>
            <a:ext cx="3831177" cy="369332"/>
          </a:xfrm>
          <a:prstGeom prst="rect">
            <a:avLst/>
          </a:prstGeom>
        </p:spPr>
        <p:txBody>
          <a:bodyPr wrap="none">
            <a:spAutoFit/>
          </a:bodyPr>
          <a:lstStyle/>
          <a:p>
            <a:pPr algn="ctr"/>
            <a:r>
              <a:rPr lang="en-IN" b="1" cap="all" dirty="0">
                <a:solidFill>
                  <a:srgbClr val="333333"/>
                </a:solidFill>
                <a:latin typeface="Helvetica Neue"/>
              </a:rPr>
              <a:t>To be SHIFTED TO COMPLETED</a:t>
            </a:r>
          </a:p>
        </p:txBody>
      </p:sp>
      <p:sp>
        <p:nvSpPr>
          <p:cNvPr id="5" name="Rectangle 4"/>
          <p:cNvSpPr/>
          <p:nvPr/>
        </p:nvSpPr>
        <p:spPr>
          <a:xfrm>
            <a:off x="190943" y="3598666"/>
            <a:ext cx="2417265" cy="369332"/>
          </a:xfrm>
          <a:prstGeom prst="rect">
            <a:avLst/>
          </a:prstGeom>
        </p:spPr>
        <p:txBody>
          <a:bodyPr wrap="none">
            <a:spAutoFit/>
          </a:bodyPr>
          <a:lstStyle/>
          <a:p>
            <a:pPr algn="ctr"/>
            <a:r>
              <a:rPr lang="en-IN" b="0" i="0" cap="all" dirty="0" smtClean="0">
                <a:solidFill>
                  <a:srgbClr val="333333"/>
                </a:solidFill>
                <a:effectLst/>
                <a:latin typeface="Helvetica Neue"/>
              </a:rPr>
              <a:t>2. </a:t>
            </a:r>
            <a:r>
              <a:rPr lang="en-IN" cap="all" dirty="0"/>
              <a:t>SHARNAM </a:t>
            </a:r>
            <a:r>
              <a:rPr lang="en-IN" cap="all" dirty="0" smtClean="0"/>
              <a:t>SOLITAIRE</a:t>
            </a:r>
            <a:endParaRPr lang="en-IN" b="0" i="0" cap="all" dirty="0">
              <a:solidFill>
                <a:srgbClr val="333333"/>
              </a:solidFill>
              <a:effectLst/>
              <a:latin typeface="Helvetica Neue"/>
            </a:endParaRPr>
          </a:p>
        </p:txBody>
      </p:sp>
      <p:sp>
        <p:nvSpPr>
          <p:cNvPr id="18" name="Rectangle 17"/>
          <p:cNvSpPr/>
          <p:nvPr/>
        </p:nvSpPr>
        <p:spPr>
          <a:xfrm>
            <a:off x="169610" y="3975168"/>
            <a:ext cx="2023695" cy="369332"/>
          </a:xfrm>
          <a:prstGeom prst="rect">
            <a:avLst/>
          </a:prstGeom>
        </p:spPr>
        <p:txBody>
          <a:bodyPr wrap="none">
            <a:spAutoFit/>
          </a:bodyPr>
          <a:lstStyle/>
          <a:p>
            <a:pPr algn="ctr"/>
            <a:r>
              <a:rPr lang="en-IN" b="0" i="0" cap="all" dirty="0" smtClean="0">
                <a:solidFill>
                  <a:srgbClr val="333333"/>
                </a:solidFill>
                <a:effectLst/>
                <a:latin typeface="Helvetica Neue"/>
              </a:rPr>
              <a:t>3. </a:t>
            </a:r>
            <a:r>
              <a:rPr lang="en-IN" cap="all" dirty="0"/>
              <a:t>SHIVALIK SHILP </a:t>
            </a:r>
            <a:r>
              <a:rPr lang="en-IN" cap="all" dirty="0" smtClean="0"/>
              <a:t>II</a:t>
            </a:r>
            <a:endParaRPr lang="en-IN" b="0" i="0" cap="all" dirty="0">
              <a:solidFill>
                <a:srgbClr val="333333"/>
              </a:solidFill>
              <a:effectLst/>
              <a:latin typeface="Helvetica Neue"/>
            </a:endParaRPr>
          </a:p>
        </p:txBody>
      </p:sp>
      <p:pic>
        <p:nvPicPr>
          <p:cNvPr id="19" name="Google Shape;488;p39"/>
          <p:cNvPicPr preferRelativeResize="0"/>
          <p:nvPr/>
        </p:nvPicPr>
        <p:blipFill rotWithShape="1">
          <a:blip r:embed="rId3">
            <a:alphaModFix/>
          </a:blip>
          <a:srcRect l="-299" t="19157" r="223" b="-209"/>
          <a:stretch/>
        </p:blipFill>
        <p:spPr>
          <a:xfrm>
            <a:off x="9825487" y="1910777"/>
            <a:ext cx="2124050" cy="1617427"/>
          </a:xfrm>
          <a:prstGeom prst="rect">
            <a:avLst/>
          </a:prstGeom>
          <a:noFill/>
          <a:ln>
            <a:noFill/>
          </a:ln>
        </p:spPr>
      </p:pic>
      <p:sp>
        <p:nvSpPr>
          <p:cNvPr id="20" name="Rectangle 19"/>
          <p:cNvSpPr>
            <a:spLocks noChangeArrowheads="1"/>
          </p:cNvSpPr>
          <p:nvPr/>
        </p:nvSpPr>
        <p:spPr bwMode="auto">
          <a:xfrm>
            <a:off x="6073705" y="5658369"/>
            <a:ext cx="2737831"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SUN WEST BANK</a:t>
            </a:r>
          </a:p>
        </p:txBody>
      </p:sp>
      <p:pic>
        <p:nvPicPr>
          <p:cNvPr id="21" name="Google Shape;498;p40"/>
          <p:cNvPicPr preferRelativeResize="0"/>
          <p:nvPr/>
        </p:nvPicPr>
        <p:blipFill rotWithShape="1">
          <a:blip r:embed="rId4">
            <a:alphaModFix/>
          </a:blip>
          <a:srcRect/>
          <a:stretch/>
        </p:blipFill>
        <p:spPr>
          <a:xfrm>
            <a:off x="9825487" y="5118873"/>
            <a:ext cx="2222058" cy="1670115"/>
          </a:xfrm>
          <a:prstGeom prst="rect">
            <a:avLst/>
          </a:prstGeom>
          <a:noFill/>
          <a:ln>
            <a:noFill/>
          </a:ln>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1536" y="3382299"/>
            <a:ext cx="1637221" cy="2182961"/>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6129" y="3618826"/>
            <a:ext cx="1958521" cy="1468891"/>
          </a:xfrm>
          <a:prstGeom prst="rect">
            <a:avLst/>
          </a:prstGeom>
        </p:spPr>
      </p:pic>
    </p:spTree>
    <p:extLst>
      <p:ext uri="{BB962C8B-B14F-4D97-AF65-F5344CB8AC3E}">
        <p14:creationId xmlns:p14="http://schemas.microsoft.com/office/powerpoint/2010/main" val="149207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197840" y="1060077"/>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073705" y="106219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197841"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Industrial</a:t>
            </a:r>
            <a:endParaRPr lang="en-IN" sz="2800" b="1" dirty="0"/>
          </a:p>
        </p:txBody>
      </p:sp>
      <p:sp>
        <p:nvSpPr>
          <p:cNvPr id="11" name="Rectangle 10"/>
          <p:cNvSpPr>
            <a:spLocks noChangeArrowheads="1"/>
          </p:cNvSpPr>
          <p:nvPr/>
        </p:nvSpPr>
        <p:spPr bwMode="auto">
          <a:xfrm>
            <a:off x="230829" y="1896014"/>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12" name="Rectangle 11"/>
          <p:cNvSpPr>
            <a:spLocks noChangeArrowheads="1"/>
          </p:cNvSpPr>
          <p:nvPr/>
        </p:nvSpPr>
        <p:spPr bwMode="auto">
          <a:xfrm>
            <a:off x="5976583" y="1490234"/>
            <a:ext cx="4949448"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Industrial</a:t>
            </a:r>
            <a:endParaRPr lang="en-IN" sz="2800" b="1" dirty="0"/>
          </a:p>
        </p:txBody>
      </p:sp>
      <p:sp>
        <p:nvSpPr>
          <p:cNvPr id="14" name="Rectangle 13"/>
          <p:cNvSpPr>
            <a:spLocks noChangeArrowheads="1"/>
          </p:cNvSpPr>
          <p:nvPr/>
        </p:nvSpPr>
        <p:spPr bwMode="auto">
          <a:xfrm>
            <a:off x="5958936" y="1890188"/>
            <a:ext cx="4690656"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Completed:</a:t>
            </a:r>
            <a:endParaRPr lang="en-IN" sz="2800" b="1" dirty="0"/>
          </a:p>
        </p:txBody>
      </p:sp>
      <p:sp>
        <p:nvSpPr>
          <p:cNvPr id="23" name="Rectangle 22"/>
          <p:cNvSpPr>
            <a:spLocks noChangeArrowheads="1"/>
          </p:cNvSpPr>
          <p:nvPr/>
        </p:nvSpPr>
        <p:spPr bwMode="auto">
          <a:xfrm>
            <a:off x="6073705" y="2789291"/>
            <a:ext cx="5738949"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FINECURE PHARMA</a:t>
            </a:r>
          </a:p>
        </p:txBody>
      </p:sp>
      <p:sp>
        <p:nvSpPr>
          <p:cNvPr id="26" name="Rectangle 25"/>
          <p:cNvSpPr>
            <a:spLocks noChangeArrowheads="1"/>
          </p:cNvSpPr>
          <p:nvPr/>
        </p:nvSpPr>
        <p:spPr bwMode="auto">
          <a:xfrm>
            <a:off x="4924003" y="4181228"/>
            <a:ext cx="2737831"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TORRENT ODHAV</a:t>
            </a:r>
          </a:p>
        </p:txBody>
      </p:sp>
      <p:sp>
        <p:nvSpPr>
          <p:cNvPr id="2" name="Rectangle 1"/>
          <p:cNvSpPr/>
          <p:nvPr/>
        </p:nvSpPr>
        <p:spPr>
          <a:xfrm>
            <a:off x="190943" y="3249494"/>
            <a:ext cx="2069284" cy="369332"/>
          </a:xfrm>
          <a:prstGeom prst="rect">
            <a:avLst/>
          </a:prstGeom>
        </p:spPr>
        <p:txBody>
          <a:bodyPr wrap="none">
            <a:spAutoFit/>
          </a:bodyPr>
          <a:lstStyle/>
          <a:p>
            <a:r>
              <a:rPr lang="en-IN" b="0" i="0" cap="all" dirty="0" smtClean="0">
                <a:solidFill>
                  <a:srgbClr val="333333"/>
                </a:solidFill>
                <a:effectLst/>
                <a:latin typeface="Helvetica Neue"/>
              </a:rPr>
              <a:t>1. </a:t>
            </a:r>
            <a:r>
              <a:rPr lang="en-IN" cap="all" dirty="0" smtClean="0"/>
              <a:t>TORRENT ODHAV</a:t>
            </a:r>
            <a:endParaRPr lang="en-IN" cap="all" dirty="0"/>
          </a:p>
        </p:txBody>
      </p:sp>
      <p:sp>
        <p:nvSpPr>
          <p:cNvPr id="3" name="Rectangle 2"/>
          <p:cNvSpPr/>
          <p:nvPr/>
        </p:nvSpPr>
        <p:spPr>
          <a:xfrm>
            <a:off x="174990" y="2747340"/>
            <a:ext cx="3831177" cy="369332"/>
          </a:xfrm>
          <a:prstGeom prst="rect">
            <a:avLst/>
          </a:prstGeom>
        </p:spPr>
        <p:txBody>
          <a:bodyPr wrap="none">
            <a:spAutoFit/>
          </a:bodyPr>
          <a:lstStyle/>
          <a:p>
            <a:pPr algn="ctr"/>
            <a:r>
              <a:rPr lang="en-IN" b="1" i="0" cap="all" dirty="0" smtClean="0">
                <a:solidFill>
                  <a:srgbClr val="333333"/>
                </a:solidFill>
                <a:effectLst/>
                <a:latin typeface="Helvetica Neue"/>
              </a:rPr>
              <a:t>To be SHIFTED TO COMPLETED</a:t>
            </a:r>
            <a:endParaRPr lang="en-IN" b="1" i="0" cap="all" dirty="0">
              <a:solidFill>
                <a:srgbClr val="333333"/>
              </a:solidFill>
              <a:effectLst/>
              <a:latin typeface="Helvetica Neue"/>
            </a:endParaRPr>
          </a:p>
        </p:txBody>
      </p:sp>
      <p:sp>
        <p:nvSpPr>
          <p:cNvPr id="5" name="Rectangle 4"/>
          <p:cNvSpPr/>
          <p:nvPr/>
        </p:nvSpPr>
        <p:spPr>
          <a:xfrm>
            <a:off x="197840" y="3644965"/>
            <a:ext cx="2282869" cy="369332"/>
          </a:xfrm>
          <a:prstGeom prst="rect">
            <a:avLst/>
          </a:prstGeom>
        </p:spPr>
        <p:txBody>
          <a:bodyPr wrap="none">
            <a:spAutoFit/>
          </a:bodyPr>
          <a:lstStyle/>
          <a:p>
            <a:pPr algn="ctr"/>
            <a:r>
              <a:rPr lang="en-IN" b="0" i="0" cap="all" dirty="0" smtClean="0">
                <a:solidFill>
                  <a:srgbClr val="333333"/>
                </a:solidFill>
                <a:effectLst/>
                <a:latin typeface="Helvetica Neue"/>
              </a:rPr>
              <a:t>2. </a:t>
            </a:r>
            <a:r>
              <a:rPr lang="en-IN" cap="all" dirty="0" smtClean="0"/>
              <a:t>TORRENT DHOLERA</a:t>
            </a:r>
            <a:endParaRPr lang="en-IN" b="0" i="0" cap="all" dirty="0">
              <a:solidFill>
                <a:srgbClr val="333333"/>
              </a:solidFill>
              <a:effectLst/>
              <a:latin typeface="Helvetica Neue"/>
            </a:endParaRPr>
          </a:p>
        </p:txBody>
      </p:sp>
      <p:sp>
        <p:nvSpPr>
          <p:cNvPr id="18" name="Rectangle 17"/>
          <p:cNvSpPr/>
          <p:nvPr/>
        </p:nvSpPr>
        <p:spPr>
          <a:xfrm>
            <a:off x="205213" y="4040436"/>
            <a:ext cx="2275496" cy="369332"/>
          </a:xfrm>
          <a:prstGeom prst="rect">
            <a:avLst/>
          </a:prstGeom>
        </p:spPr>
        <p:txBody>
          <a:bodyPr wrap="none">
            <a:spAutoFit/>
          </a:bodyPr>
          <a:lstStyle/>
          <a:p>
            <a:pPr algn="ctr"/>
            <a:r>
              <a:rPr lang="en-IN" b="0" i="0" cap="all" dirty="0" smtClean="0">
                <a:solidFill>
                  <a:srgbClr val="333333"/>
                </a:solidFill>
                <a:effectLst/>
                <a:latin typeface="Helvetica Neue"/>
              </a:rPr>
              <a:t>3. </a:t>
            </a:r>
            <a:r>
              <a:rPr lang="en-IN" cap="all" dirty="0" smtClean="0"/>
              <a:t>FINECURE PHARMA</a:t>
            </a:r>
            <a:endParaRPr lang="en-IN" b="0" i="0" cap="all" dirty="0">
              <a:solidFill>
                <a:srgbClr val="333333"/>
              </a:solidFill>
              <a:effectLst/>
              <a:latin typeface="Helvetica Neue"/>
            </a:endParaRPr>
          </a:p>
        </p:txBody>
      </p:sp>
      <p:sp>
        <p:nvSpPr>
          <p:cNvPr id="20" name="Rectangle 19"/>
          <p:cNvSpPr>
            <a:spLocks noChangeArrowheads="1"/>
          </p:cNvSpPr>
          <p:nvPr/>
        </p:nvSpPr>
        <p:spPr bwMode="auto">
          <a:xfrm>
            <a:off x="6073705" y="5658369"/>
            <a:ext cx="2737831"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TORRENT DHOLERA</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8738" y="4595706"/>
            <a:ext cx="2969965" cy="2227474"/>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r="3629"/>
          <a:stretch/>
        </p:blipFill>
        <p:spPr>
          <a:xfrm rot="5400000">
            <a:off x="6917302" y="3372570"/>
            <a:ext cx="2544127" cy="197995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9523" y="1896014"/>
            <a:ext cx="3421227" cy="1923700"/>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17258" y="3970331"/>
            <a:ext cx="2713492" cy="125075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7483" y="1678039"/>
            <a:ext cx="3317034" cy="1865114"/>
          </a:xfrm>
          <a:prstGeom prst="rect">
            <a:avLst/>
          </a:prstGeom>
        </p:spPr>
      </p:pic>
    </p:spTree>
    <p:extLst>
      <p:ext uri="{BB962C8B-B14F-4D97-AF65-F5344CB8AC3E}">
        <p14:creationId xmlns:p14="http://schemas.microsoft.com/office/powerpoint/2010/main" val="343896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197840" y="1060077"/>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073705" y="106219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197841"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Industrial</a:t>
            </a:r>
            <a:endParaRPr lang="en-IN" sz="2800" b="1" dirty="0"/>
          </a:p>
        </p:txBody>
      </p:sp>
      <p:sp>
        <p:nvSpPr>
          <p:cNvPr id="11" name="Rectangle 10"/>
          <p:cNvSpPr>
            <a:spLocks noChangeArrowheads="1"/>
          </p:cNvSpPr>
          <p:nvPr/>
        </p:nvSpPr>
        <p:spPr bwMode="auto">
          <a:xfrm>
            <a:off x="230829" y="1896014"/>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12" name="Rectangle 11"/>
          <p:cNvSpPr>
            <a:spLocks noChangeArrowheads="1"/>
          </p:cNvSpPr>
          <p:nvPr/>
        </p:nvSpPr>
        <p:spPr bwMode="auto">
          <a:xfrm>
            <a:off x="5976583" y="1490234"/>
            <a:ext cx="4949448"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Industrial</a:t>
            </a:r>
            <a:endParaRPr lang="en-IN" sz="2800" b="1" dirty="0"/>
          </a:p>
        </p:txBody>
      </p:sp>
      <p:sp>
        <p:nvSpPr>
          <p:cNvPr id="14" name="Rectangle 13"/>
          <p:cNvSpPr>
            <a:spLocks noChangeArrowheads="1"/>
          </p:cNvSpPr>
          <p:nvPr/>
        </p:nvSpPr>
        <p:spPr bwMode="auto">
          <a:xfrm>
            <a:off x="5958936" y="1890188"/>
            <a:ext cx="4690656"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Completed:</a:t>
            </a:r>
            <a:endParaRPr lang="en-IN" sz="2800" b="1" dirty="0"/>
          </a:p>
        </p:txBody>
      </p:sp>
      <p:sp>
        <p:nvSpPr>
          <p:cNvPr id="26" name="Rectangle 25"/>
          <p:cNvSpPr>
            <a:spLocks noChangeArrowheads="1"/>
          </p:cNvSpPr>
          <p:nvPr/>
        </p:nvSpPr>
        <p:spPr bwMode="auto">
          <a:xfrm>
            <a:off x="5976583" y="2489229"/>
            <a:ext cx="3199691"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TORRENT NARANPURA</a:t>
            </a:r>
          </a:p>
        </p:txBody>
      </p:sp>
      <p:sp>
        <p:nvSpPr>
          <p:cNvPr id="3" name="Rectangle 2"/>
          <p:cNvSpPr/>
          <p:nvPr/>
        </p:nvSpPr>
        <p:spPr>
          <a:xfrm>
            <a:off x="178440" y="2511278"/>
            <a:ext cx="3070136" cy="369332"/>
          </a:xfrm>
          <a:prstGeom prst="rect">
            <a:avLst/>
          </a:prstGeom>
        </p:spPr>
        <p:txBody>
          <a:bodyPr wrap="none">
            <a:spAutoFit/>
          </a:bodyPr>
          <a:lstStyle/>
          <a:p>
            <a:pPr algn="ctr"/>
            <a:r>
              <a:rPr lang="en-IN" b="1" i="0" cap="all" dirty="0" smtClean="0">
                <a:solidFill>
                  <a:srgbClr val="333333"/>
                </a:solidFill>
                <a:effectLst/>
                <a:latin typeface="Helvetica Neue"/>
              </a:rPr>
              <a:t>Projects to be added</a:t>
            </a:r>
            <a:endParaRPr lang="en-IN" b="1" i="0" cap="all" dirty="0">
              <a:solidFill>
                <a:srgbClr val="333333"/>
              </a:solidFill>
              <a:effectLst/>
              <a:latin typeface="Helvetica Neue"/>
            </a:endParaRPr>
          </a:p>
        </p:txBody>
      </p:sp>
      <p:sp>
        <p:nvSpPr>
          <p:cNvPr id="18" name="Rectangle 17"/>
          <p:cNvSpPr/>
          <p:nvPr/>
        </p:nvSpPr>
        <p:spPr>
          <a:xfrm>
            <a:off x="124104" y="3102968"/>
            <a:ext cx="2488951" cy="369332"/>
          </a:xfrm>
          <a:prstGeom prst="rect">
            <a:avLst/>
          </a:prstGeom>
        </p:spPr>
        <p:txBody>
          <a:bodyPr wrap="none">
            <a:spAutoFit/>
          </a:bodyPr>
          <a:lstStyle/>
          <a:p>
            <a:pPr algn="ctr"/>
            <a:r>
              <a:rPr lang="en-IN" b="0" i="0" cap="all" dirty="0" smtClean="0">
                <a:solidFill>
                  <a:srgbClr val="333333"/>
                </a:solidFill>
                <a:effectLst/>
                <a:latin typeface="Helvetica Neue"/>
              </a:rPr>
              <a:t>1. </a:t>
            </a:r>
            <a:r>
              <a:rPr lang="en-IN" cap="all" dirty="0" smtClean="0"/>
              <a:t>RELIANCE JAMNAGAR</a:t>
            </a:r>
            <a:endParaRPr lang="en-IN" b="0" i="0" cap="all" dirty="0">
              <a:solidFill>
                <a:srgbClr val="333333"/>
              </a:solidFill>
              <a:effectLst/>
              <a:latin typeface="Helvetica Neue"/>
            </a:endParaRPr>
          </a:p>
        </p:txBody>
      </p:sp>
      <p:sp>
        <p:nvSpPr>
          <p:cNvPr id="20" name="Rectangle 19"/>
          <p:cNvSpPr>
            <a:spLocks noChangeArrowheads="1"/>
          </p:cNvSpPr>
          <p:nvPr/>
        </p:nvSpPr>
        <p:spPr bwMode="auto">
          <a:xfrm>
            <a:off x="5958936" y="3854498"/>
            <a:ext cx="3970068"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TORRENT SURAT B STATION</a:t>
            </a:r>
          </a:p>
        </p:txBody>
      </p:sp>
      <p:sp>
        <p:nvSpPr>
          <p:cNvPr id="21" name="Rectangle 20"/>
          <p:cNvSpPr>
            <a:spLocks noChangeArrowheads="1"/>
          </p:cNvSpPr>
          <p:nvPr/>
        </p:nvSpPr>
        <p:spPr bwMode="auto">
          <a:xfrm>
            <a:off x="5958936" y="5585532"/>
            <a:ext cx="3970068"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TORRENT SURAT E STATION</a:t>
            </a:r>
          </a:p>
        </p:txBody>
      </p:sp>
      <p:sp>
        <p:nvSpPr>
          <p:cNvPr id="24" name="Rectangle 23"/>
          <p:cNvSpPr/>
          <p:nvPr/>
        </p:nvSpPr>
        <p:spPr>
          <a:xfrm>
            <a:off x="9117538" y="1953487"/>
            <a:ext cx="2335969" cy="1532792"/>
          </a:xfrm>
          <a:prstGeom prst="rect">
            <a:avLst/>
          </a:prstGeom>
          <a:blipFill dpi="0"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a:blipFill>
          <a:ln w="28575">
            <a:solidFill>
              <a:srgbClr val="0C2F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xmlns="" id="{1FFFC436-0DC6-413D-B7B5-04C9A449BC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2330" y="3501834"/>
            <a:ext cx="2753348" cy="1945461"/>
          </a:xfrm>
          <a:prstGeom prst="rect">
            <a:avLst/>
          </a:prstGeom>
          <a:ln w="28575">
            <a:solidFill>
              <a:schemeClr val="accent6"/>
            </a:solidFill>
          </a:ln>
        </p:spPr>
      </p:pic>
      <p:pic>
        <p:nvPicPr>
          <p:cNvPr id="28" name="Picture 27">
            <a:extLst>
              <a:ext uri="{FF2B5EF4-FFF2-40B4-BE49-F238E27FC236}">
                <a16:creationId xmlns:a16="http://schemas.microsoft.com/office/drawing/2014/main" xmlns="" id="{2FB3DEFD-2639-46F3-9FA7-A8A058C320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7588" y="4960368"/>
            <a:ext cx="2396885" cy="1679182"/>
          </a:xfrm>
          <a:prstGeom prst="rect">
            <a:avLst/>
          </a:prstGeom>
          <a:ln w="28575">
            <a:solidFill>
              <a:schemeClr val="accent6"/>
            </a:solidFill>
          </a:ln>
        </p:spPr>
      </p:pic>
    </p:spTree>
    <p:extLst>
      <p:ext uri="{BB962C8B-B14F-4D97-AF65-F5344CB8AC3E}">
        <p14:creationId xmlns:p14="http://schemas.microsoft.com/office/powerpoint/2010/main" val="288547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197840" y="1060077"/>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073705" y="106219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197841"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Institutional/Corporate</a:t>
            </a:r>
            <a:endParaRPr lang="en-IN" sz="2800" b="1" dirty="0"/>
          </a:p>
        </p:txBody>
      </p:sp>
      <p:sp>
        <p:nvSpPr>
          <p:cNvPr id="11" name="Rectangle 10"/>
          <p:cNvSpPr>
            <a:spLocks noChangeArrowheads="1"/>
          </p:cNvSpPr>
          <p:nvPr/>
        </p:nvSpPr>
        <p:spPr bwMode="auto">
          <a:xfrm>
            <a:off x="230829" y="1896014"/>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12" name="Rectangle 11"/>
          <p:cNvSpPr>
            <a:spLocks noChangeArrowheads="1"/>
          </p:cNvSpPr>
          <p:nvPr/>
        </p:nvSpPr>
        <p:spPr bwMode="auto">
          <a:xfrm>
            <a:off x="5976583" y="1490234"/>
            <a:ext cx="5962120"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Institutional/Corporate</a:t>
            </a:r>
            <a:endParaRPr lang="en-IN" sz="2800" b="1" dirty="0"/>
          </a:p>
        </p:txBody>
      </p:sp>
      <p:sp>
        <p:nvSpPr>
          <p:cNvPr id="14" name="Rectangle 13"/>
          <p:cNvSpPr>
            <a:spLocks noChangeArrowheads="1"/>
          </p:cNvSpPr>
          <p:nvPr/>
        </p:nvSpPr>
        <p:spPr bwMode="auto">
          <a:xfrm>
            <a:off x="5958936" y="1890188"/>
            <a:ext cx="4690656"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Completed:</a:t>
            </a:r>
            <a:endParaRPr lang="en-IN" sz="2800" b="1" dirty="0"/>
          </a:p>
        </p:txBody>
      </p:sp>
      <p:sp>
        <p:nvSpPr>
          <p:cNvPr id="23" name="Rectangle 22"/>
          <p:cNvSpPr>
            <a:spLocks noChangeArrowheads="1"/>
          </p:cNvSpPr>
          <p:nvPr/>
        </p:nvSpPr>
        <p:spPr bwMode="auto">
          <a:xfrm>
            <a:off x="6073705" y="2789291"/>
            <a:ext cx="5738949"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err="1" smtClean="0"/>
              <a:t>Lubi</a:t>
            </a:r>
            <a:endParaRPr lang="en-IN" sz="2000" b="1" dirty="0" smtClean="0"/>
          </a:p>
        </p:txBody>
      </p:sp>
      <p:sp>
        <p:nvSpPr>
          <p:cNvPr id="2" name="Rectangle 1"/>
          <p:cNvSpPr/>
          <p:nvPr/>
        </p:nvSpPr>
        <p:spPr>
          <a:xfrm>
            <a:off x="190943" y="3249494"/>
            <a:ext cx="864211" cy="369332"/>
          </a:xfrm>
          <a:prstGeom prst="rect">
            <a:avLst/>
          </a:prstGeom>
        </p:spPr>
        <p:txBody>
          <a:bodyPr wrap="none">
            <a:spAutoFit/>
          </a:bodyPr>
          <a:lstStyle/>
          <a:p>
            <a:r>
              <a:rPr lang="en-IN" b="0" i="0" cap="all" dirty="0" smtClean="0">
                <a:solidFill>
                  <a:srgbClr val="333333"/>
                </a:solidFill>
                <a:effectLst/>
                <a:latin typeface="Helvetica Neue"/>
              </a:rPr>
              <a:t>1. </a:t>
            </a:r>
            <a:r>
              <a:rPr lang="en-IN" cap="all" dirty="0" err="1" smtClean="0"/>
              <a:t>Lubi</a:t>
            </a:r>
            <a:endParaRPr lang="en-IN" cap="all" dirty="0"/>
          </a:p>
        </p:txBody>
      </p:sp>
      <p:sp>
        <p:nvSpPr>
          <p:cNvPr id="3" name="Rectangle 2"/>
          <p:cNvSpPr/>
          <p:nvPr/>
        </p:nvSpPr>
        <p:spPr>
          <a:xfrm>
            <a:off x="174990" y="2747340"/>
            <a:ext cx="3831177" cy="369332"/>
          </a:xfrm>
          <a:prstGeom prst="rect">
            <a:avLst/>
          </a:prstGeom>
        </p:spPr>
        <p:txBody>
          <a:bodyPr wrap="none">
            <a:spAutoFit/>
          </a:bodyPr>
          <a:lstStyle/>
          <a:p>
            <a:pPr algn="ctr"/>
            <a:r>
              <a:rPr lang="en-IN" b="1" i="0" cap="all" dirty="0" smtClean="0">
                <a:solidFill>
                  <a:srgbClr val="333333"/>
                </a:solidFill>
                <a:effectLst/>
                <a:latin typeface="Helvetica Neue"/>
              </a:rPr>
              <a:t>To be SHIFTED TO COMPLETED</a:t>
            </a:r>
            <a:endParaRPr lang="en-IN" b="1" i="0" cap="all" dirty="0">
              <a:solidFill>
                <a:srgbClr val="333333"/>
              </a:solidFill>
              <a:effectLst/>
              <a:latin typeface="Helvetica Neue"/>
            </a:endParaRPr>
          </a:p>
        </p:txBody>
      </p:sp>
      <p:sp>
        <p:nvSpPr>
          <p:cNvPr id="5" name="Rectangle 4"/>
          <p:cNvSpPr/>
          <p:nvPr/>
        </p:nvSpPr>
        <p:spPr>
          <a:xfrm>
            <a:off x="190943" y="3634818"/>
            <a:ext cx="2743828" cy="369332"/>
          </a:xfrm>
          <a:prstGeom prst="rect">
            <a:avLst/>
          </a:prstGeom>
        </p:spPr>
        <p:txBody>
          <a:bodyPr wrap="none">
            <a:spAutoFit/>
          </a:bodyPr>
          <a:lstStyle/>
          <a:p>
            <a:pPr algn="ctr"/>
            <a:r>
              <a:rPr lang="en-IN" b="0" i="0" cap="all" dirty="0" smtClean="0">
                <a:solidFill>
                  <a:srgbClr val="333333"/>
                </a:solidFill>
                <a:effectLst/>
                <a:latin typeface="Helvetica Neue"/>
              </a:rPr>
              <a:t>2. </a:t>
            </a:r>
            <a:r>
              <a:rPr lang="en-IN" cap="all" dirty="0" smtClean="0"/>
              <a:t>Ahmedabad One Mall</a:t>
            </a:r>
            <a:endParaRPr lang="en-IN" b="0" i="0" cap="all" dirty="0">
              <a:solidFill>
                <a:srgbClr val="333333"/>
              </a:solidFill>
              <a:effectLst/>
              <a:latin typeface="Helvetica Neue"/>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8840" y="2806154"/>
            <a:ext cx="3307612" cy="240702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50" t="-607" r="19830" b="5844"/>
          <a:stretch/>
        </p:blipFill>
        <p:spPr>
          <a:xfrm>
            <a:off x="6968088" y="2333617"/>
            <a:ext cx="3681504" cy="245433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5588" y="4267986"/>
            <a:ext cx="3470694" cy="1908882"/>
          </a:xfrm>
          <a:prstGeom prst="rect">
            <a:avLst/>
          </a:prstGeom>
        </p:spPr>
      </p:pic>
    </p:spTree>
    <p:extLst>
      <p:ext uri="{BB962C8B-B14F-4D97-AF65-F5344CB8AC3E}">
        <p14:creationId xmlns:p14="http://schemas.microsoft.com/office/powerpoint/2010/main" val="2993159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197840" y="1060077"/>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073705" y="106219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197841"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Institutional/Corporate</a:t>
            </a:r>
            <a:endParaRPr lang="en-IN" sz="2800" b="1" dirty="0"/>
          </a:p>
        </p:txBody>
      </p:sp>
      <p:sp>
        <p:nvSpPr>
          <p:cNvPr id="11" name="Rectangle 10"/>
          <p:cNvSpPr>
            <a:spLocks noChangeArrowheads="1"/>
          </p:cNvSpPr>
          <p:nvPr/>
        </p:nvSpPr>
        <p:spPr bwMode="auto">
          <a:xfrm>
            <a:off x="230829" y="1896014"/>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12" name="Rectangle 11"/>
          <p:cNvSpPr>
            <a:spLocks noChangeArrowheads="1"/>
          </p:cNvSpPr>
          <p:nvPr/>
        </p:nvSpPr>
        <p:spPr bwMode="auto">
          <a:xfrm>
            <a:off x="5976583" y="1490234"/>
            <a:ext cx="5962120"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Institutional/Corporate</a:t>
            </a:r>
            <a:endParaRPr lang="en-IN" sz="2800" b="1" dirty="0"/>
          </a:p>
        </p:txBody>
      </p:sp>
      <p:sp>
        <p:nvSpPr>
          <p:cNvPr id="14" name="Rectangle 13"/>
          <p:cNvSpPr>
            <a:spLocks noChangeArrowheads="1"/>
          </p:cNvSpPr>
          <p:nvPr/>
        </p:nvSpPr>
        <p:spPr bwMode="auto">
          <a:xfrm>
            <a:off x="5958936" y="1890188"/>
            <a:ext cx="4690656"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Completed:</a:t>
            </a:r>
            <a:endParaRPr lang="en-IN" sz="2800" b="1" dirty="0"/>
          </a:p>
        </p:txBody>
      </p:sp>
      <p:sp>
        <p:nvSpPr>
          <p:cNvPr id="23" name="Rectangle 22"/>
          <p:cNvSpPr>
            <a:spLocks noChangeArrowheads="1"/>
          </p:cNvSpPr>
          <p:nvPr/>
        </p:nvSpPr>
        <p:spPr bwMode="auto">
          <a:xfrm>
            <a:off x="6073705" y="2789291"/>
            <a:ext cx="5738949"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err="1" smtClean="0"/>
              <a:t>Koba</a:t>
            </a:r>
            <a:endParaRPr lang="en-IN" sz="2000" b="1" dirty="0" smtClean="0"/>
          </a:p>
        </p:txBody>
      </p:sp>
      <p:pic>
        <p:nvPicPr>
          <p:cNvPr id="7" name="Picture 6"/>
          <p:cNvPicPr>
            <a:picLocks noChangeAspect="1"/>
          </p:cNvPicPr>
          <p:nvPr/>
        </p:nvPicPr>
        <p:blipFill>
          <a:blip r:embed="rId3"/>
          <a:stretch>
            <a:fillRect/>
          </a:stretch>
        </p:blipFill>
        <p:spPr>
          <a:xfrm>
            <a:off x="7021144" y="2427259"/>
            <a:ext cx="4287066" cy="2013802"/>
          </a:xfrm>
          <a:prstGeom prst="rect">
            <a:avLst/>
          </a:prstGeom>
        </p:spPr>
      </p:pic>
      <p:pic>
        <p:nvPicPr>
          <p:cNvPr id="13" name="Picture 12"/>
          <p:cNvPicPr>
            <a:picLocks noChangeAspect="1"/>
          </p:cNvPicPr>
          <p:nvPr/>
        </p:nvPicPr>
        <p:blipFill>
          <a:blip r:embed="rId4"/>
          <a:stretch>
            <a:fillRect/>
          </a:stretch>
        </p:blipFill>
        <p:spPr>
          <a:xfrm>
            <a:off x="832114" y="2560028"/>
            <a:ext cx="4579026" cy="2141368"/>
          </a:xfrm>
          <a:prstGeom prst="rect">
            <a:avLst/>
          </a:prstGeom>
        </p:spPr>
      </p:pic>
      <p:sp>
        <p:nvSpPr>
          <p:cNvPr id="22" name="Rectangle 21"/>
          <p:cNvSpPr/>
          <p:nvPr/>
        </p:nvSpPr>
        <p:spPr>
          <a:xfrm>
            <a:off x="4145064" y="4610088"/>
            <a:ext cx="3064055" cy="2015706"/>
          </a:xfrm>
          <a:prstGeom prst="rect">
            <a:avLst/>
          </a:prstGeom>
          <a:blipFill dpi="0" rotWithShape="1">
            <a:blip r:embed="rId5"/>
            <a:srcRect/>
            <a:stretch>
              <a:fillRect/>
            </a:stretch>
          </a:blipFill>
          <a:ln w="28575">
            <a:solidFill>
              <a:srgbClr val="0C2F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3954" y="4610088"/>
            <a:ext cx="3874749" cy="1747436"/>
          </a:xfrm>
          <a:prstGeom prst="rect">
            <a:avLst/>
          </a:prstGeom>
        </p:spPr>
      </p:pic>
    </p:spTree>
    <p:extLst>
      <p:ext uri="{BB962C8B-B14F-4D97-AF65-F5344CB8AC3E}">
        <p14:creationId xmlns:p14="http://schemas.microsoft.com/office/powerpoint/2010/main" val="979143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197840" y="1060077"/>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073705" y="106219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197841"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Institutional/Corporate</a:t>
            </a:r>
            <a:endParaRPr lang="en-IN" sz="2800" b="1" dirty="0"/>
          </a:p>
        </p:txBody>
      </p:sp>
      <p:sp>
        <p:nvSpPr>
          <p:cNvPr id="11" name="Rectangle 10"/>
          <p:cNvSpPr>
            <a:spLocks noChangeArrowheads="1"/>
          </p:cNvSpPr>
          <p:nvPr/>
        </p:nvSpPr>
        <p:spPr bwMode="auto">
          <a:xfrm>
            <a:off x="230829" y="1896014"/>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12" name="Rectangle 11"/>
          <p:cNvSpPr>
            <a:spLocks noChangeArrowheads="1"/>
          </p:cNvSpPr>
          <p:nvPr/>
        </p:nvSpPr>
        <p:spPr bwMode="auto">
          <a:xfrm>
            <a:off x="5976583" y="1490234"/>
            <a:ext cx="5962120"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Institutional/Corporate</a:t>
            </a:r>
            <a:endParaRPr lang="en-IN" sz="2800" b="1" dirty="0"/>
          </a:p>
        </p:txBody>
      </p:sp>
      <p:sp>
        <p:nvSpPr>
          <p:cNvPr id="14" name="Rectangle 13"/>
          <p:cNvSpPr>
            <a:spLocks noChangeArrowheads="1"/>
          </p:cNvSpPr>
          <p:nvPr/>
        </p:nvSpPr>
        <p:spPr bwMode="auto">
          <a:xfrm>
            <a:off x="5958936" y="1890188"/>
            <a:ext cx="4690656"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23" name="Rectangle 22"/>
          <p:cNvSpPr>
            <a:spLocks noChangeArrowheads="1"/>
          </p:cNvSpPr>
          <p:nvPr/>
        </p:nvSpPr>
        <p:spPr bwMode="auto">
          <a:xfrm>
            <a:off x="6073705" y="2789291"/>
            <a:ext cx="5738949"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JITO HOSTEL</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3251" y="3208944"/>
            <a:ext cx="1514182" cy="3265082"/>
          </a:xfrm>
          <a:prstGeom prst="rect">
            <a:avLst/>
          </a:prstGeom>
        </p:spPr>
      </p:pic>
      <p:sp>
        <p:nvSpPr>
          <p:cNvPr id="16" name="Rectangle 15"/>
          <p:cNvSpPr>
            <a:spLocks noChangeArrowheads="1"/>
          </p:cNvSpPr>
          <p:nvPr/>
        </p:nvSpPr>
        <p:spPr bwMode="auto">
          <a:xfrm>
            <a:off x="379101" y="2741514"/>
            <a:ext cx="5738949" cy="371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ANANT UNIVERSITY</a:t>
            </a:r>
          </a:p>
        </p:txBody>
      </p:sp>
      <p:pic>
        <p:nvPicPr>
          <p:cNvPr id="16386" name="Picture 2" descr="Card image ca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762" y="3161167"/>
            <a:ext cx="3643000" cy="20491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5498" y="2333617"/>
            <a:ext cx="3540050" cy="2721462"/>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5498" y="4360075"/>
            <a:ext cx="1655045" cy="2206727"/>
          </a:xfrm>
          <a:prstGeom prst="rect">
            <a:avLst/>
          </a:prstGeom>
        </p:spPr>
      </p:pic>
    </p:spTree>
    <p:extLst>
      <p:ext uri="{BB962C8B-B14F-4D97-AF65-F5344CB8AC3E}">
        <p14:creationId xmlns:p14="http://schemas.microsoft.com/office/powerpoint/2010/main" val="1770464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197840" y="1060077"/>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073705" y="106219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197841"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dirty="0"/>
              <a:t>Our Clients</a:t>
            </a:r>
          </a:p>
        </p:txBody>
      </p:sp>
      <p:sp>
        <p:nvSpPr>
          <p:cNvPr id="17" name="Rectangle 16"/>
          <p:cNvSpPr>
            <a:spLocks noChangeArrowheads="1"/>
          </p:cNvSpPr>
          <p:nvPr/>
        </p:nvSpPr>
        <p:spPr bwMode="auto">
          <a:xfrm>
            <a:off x="5991917"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dirty="0"/>
              <a:t>Our Clients</a:t>
            </a:r>
          </a:p>
        </p:txBody>
      </p:sp>
      <p:pic>
        <p:nvPicPr>
          <p:cNvPr id="5" name="Picture 4"/>
          <p:cNvPicPr>
            <a:picLocks noChangeAspect="1"/>
          </p:cNvPicPr>
          <p:nvPr/>
        </p:nvPicPr>
        <p:blipFill>
          <a:blip r:embed="rId3"/>
          <a:stretch>
            <a:fillRect/>
          </a:stretch>
        </p:blipFill>
        <p:spPr>
          <a:xfrm>
            <a:off x="5915686" y="1964196"/>
            <a:ext cx="2143125" cy="2143125"/>
          </a:xfrm>
          <a:prstGeom prst="rect">
            <a:avLst/>
          </a:prstGeom>
        </p:spPr>
      </p:pic>
      <p:pic>
        <p:nvPicPr>
          <p:cNvPr id="7" name="Picture 6"/>
          <p:cNvPicPr>
            <a:picLocks noChangeAspect="1"/>
          </p:cNvPicPr>
          <p:nvPr/>
        </p:nvPicPr>
        <p:blipFill>
          <a:blip r:embed="rId4"/>
          <a:stretch>
            <a:fillRect/>
          </a:stretch>
        </p:blipFill>
        <p:spPr>
          <a:xfrm>
            <a:off x="5991917" y="3684198"/>
            <a:ext cx="1501715" cy="1501715"/>
          </a:xfrm>
          <a:prstGeom prst="rect">
            <a:avLst/>
          </a:prstGeom>
        </p:spPr>
      </p:pic>
      <p:pic>
        <p:nvPicPr>
          <p:cNvPr id="19" name="Picture 18"/>
          <p:cNvPicPr>
            <a:picLocks noChangeAspect="1"/>
          </p:cNvPicPr>
          <p:nvPr/>
        </p:nvPicPr>
        <p:blipFill>
          <a:blip r:embed="rId5"/>
          <a:stretch>
            <a:fillRect/>
          </a:stretch>
        </p:blipFill>
        <p:spPr>
          <a:xfrm>
            <a:off x="6233336" y="5258698"/>
            <a:ext cx="1137250" cy="1137250"/>
          </a:xfrm>
          <a:prstGeom prst="rect">
            <a:avLst/>
          </a:prstGeom>
        </p:spPr>
      </p:pic>
      <p:pic>
        <p:nvPicPr>
          <p:cNvPr id="21" name="Picture 20"/>
          <p:cNvPicPr>
            <a:picLocks noChangeAspect="1"/>
          </p:cNvPicPr>
          <p:nvPr/>
        </p:nvPicPr>
        <p:blipFill>
          <a:blip r:embed="rId6"/>
          <a:stretch>
            <a:fillRect/>
          </a:stretch>
        </p:blipFill>
        <p:spPr>
          <a:xfrm>
            <a:off x="8652294" y="2027494"/>
            <a:ext cx="1974641" cy="1242000"/>
          </a:xfrm>
          <a:prstGeom prst="rect">
            <a:avLst/>
          </a:prstGeom>
        </p:spPr>
      </p:pic>
    </p:spTree>
    <p:extLst>
      <p:ext uri="{BB962C8B-B14F-4D97-AF65-F5344CB8AC3E}">
        <p14:creationId xmlns:p14="http://schemas.microsoft.com/office/powerpoint/2010/main" val="2895224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81114" y="965200"/>
            <a:ext cx="11310886"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3724096"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cxnSp>
        <p:nvCxnSpPr>
          <p:cNvPr id="6" name="Straight Arrow Connector 5"/>
          <p:cNvCxnSpPr/>
          <p:nvPr/>
        </p:nvCxnSpPr>
        <p:spPr>
          <a:xfrm>
            <a:off x="240736" y="3885517"/>
            <a:ext cx="11663381" cy="11028"/>
          </a:xfrm>
          <a:prstGeom prst="straightConnector1">
            <a:avLst/>
          </a:prstGeom>
          <a:ln w="57150">
            <a:solidFill>
              <a:srgbClr val="0C2F5E"/>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61523" y="1538782"/>
            <a:ext cx="1593125" cy="5135967"/>
            <a:chOff x="161523" y="1277574"/>
            <a:chExt cx="1593125" cy="5397176"/>
          </a:xfrm>
        </p:grpSpPr>
        <p:grpSp>
          <p:nvGrpSpPr>
            <p:cNvPr id="29" name="Group 28"/>
            <p:cNvGrpSpPr/>
            <p:nvPr/>
          </p:nvGrpSpPr>
          <p:grpSpPr>
            <a:xfrm>
              <a:off x="229868" y="1277574"/>
              <a:ext cx="1484004" cy="2355016"/>
              <a:chOff x="157533" y="1184525"/>
              <a:chExt cx="1484004" cy="2355016"/>
            </a:xfrm>
          </p:grpSpPr>
          <p:grpSp>
            <p:nvGrpSpPr>
              <p:cNvPr id="81" name="Group 80"/>
              <p:cNvGrpSpPr/>
              <p:nvPr/>
            </p:nvGrpSpPr>
            <p:grpSpPr>
              <a:xfrm>
                <a:off x="157533" y="1184525"/>
                <a:ext cx="1484004" cy="2178031"/>
                <a:chOff x="3234065" y="1245054"/>
                <a:chExt cx="1783907" cy="2198812"/>
              </a:xfrm>
            </p:grpSpPr>
            <p:grpSp>
              <p:nvGrpSpPr>
                <p:cNvPr id="83" name="Group 82"/>
                <p:cNvGrpSpPr/>
                <p:nvPr/>
              </p:nvGrpSpPr>
              <p:grpSpPr>
                <a:xfrm>
                  <a:off x="3261238" y="1245054"/>
                  <a:ext cx="1729564" cy="2198812"/>
                  <a:chOff x="539742" y="1367710"/>
                  <a:chExt cx="1638316" cy="1905460"/>
                </a:xfrm>
              </p:grpSpPr>
              <p:sp>
                <p:nvSpPr>
                  <p:cNvPr id="86" name="Rectangle 85"/>
                  <p:cNvSpPr/>
                  <p:nvPr/>
                </p:nvSpPr>
                <p:spPr>
                  <a:xfrm>
                    <a:off x="539742" y="1367710"/>
                    <a:ext cx="1638316" cy="1905460"/>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86"/>
                  <p:cNvSpPr/>
                  <p:nvPr/>
                </p:nvSpPr>
                <p:spPr>
                  <a:xfrm>
                    <a:off x="622284" y="1425139"/>
                    <a:ext cx="1473231" cy="934173"/>
                  </a:xfrm>
                  <a:prstGeom prst="rect">
                    <a:avLst/>
                  </a:prstGeom>
                  <a:blipFill dpi="0" rotWithShape="1">
                    <a:blip r:embed="rId3" cstate="print">
                      <a:extLst>
                        <a:ext uri="{28A0092B-C50C-407E-A947-70E740481C1C}">
                          <a14:useLocalDpi xmlns:a14="http://schemas.microsoft.com/office/drawing/2010/main" val="0"/>
                        </a:ext>
                      </a:extLst>
                    </a:blip>
                    <a:srcRect/>
                    <a:stretch>
                      <a:fillRect l="-23941" t="423" r="-18753" b="-5775"/>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4" name="TextBox 83"/>
                <p:cNvSpPr txBox="1"/>
                <p:nvPr/>
              </p:nvSpPr>
              <p:spPr>
                <a:xfrm>
                  <a:off x="3573350" y="2422172"/>
                  <a:ext cx="1150268" cy="279642"/>
                </a:xfrm>
                <a:prstGeom prst="rect">
                  <a:avLst/>
                </a:prstGeom>
                <a:noFill/>
              </p:spPr>
              <p:txBody>
                <a:bodyPr wrap="none" rtlCol="0">
                  <a:spAutoFit/>
                </a:bodyPr>
                <a:lstStyle/>
                <a:p>
                  <a:pPr algn="ctr"/>
                  <a:r>
                    <a:rPr lang="en-US" sz="1200" dirty="0" err="1">
                      <a:solidFill>
                        <a:schemeClr val="bg1"/>
                      </a:solidFill>
                      <a:latin typeface="Bahnschrift SemiBold" panose="020B0502040204020203" pitchFamily="34" charset="0"/>
                    </a:rPr>
                    <a:t>Applewoods</a:t>
                  </a:r>
                  <a:endParaRPr lang="en-IN" sz="1200" dirty="0">
                    <a:solidFill>
                      <a:schemeClr val="bg1"/>
                    </a:solidFill>
                    <a:latin typeface="Bahnschrift SemiBold" panose="020B0502040204020203" pitchFamily="34" charset="0"/>
                  </a:endParaRPr>
                </a:p>
              </p:txBody>
            </p:sp>
            <p:sp>
              <p:nvSpPr>
                <p:cNvPr id="85" name="TextBox 84"/>
                <p:cNvSpPr txBox="1"/>
                <p:nvPr/>
              </p:nvSpPr>
              <p:spPr>
                <a:xfrm>
                  <a:off x="3234065" y="2667083"/>
                  <a:ext cx="1783907" cy="776783"/>
                </a:xfrm>
                <a:prstGeom prst="rect">
                  <a:avLst/>
                </a:prstGeom>
                <a:noFill/>
              </p:spPr>
              <p:txBody>
                <a:bodyPr wrap="square" rtlCol="0">
                  <a:spAutoFit/>
                </a:bodyPr>
                <a:lstStyle/>
                <a:p>
                  <a:pPr algn="ctr">
                    <a:lnSpc>
                      <a:spcPct val="200000"/>
                    </a:lnSpc>
                  </a:pPr>
                  <a:r>
                    <a:rPr lang="en-US" sz="1100" dirty="0">
                      <a:solidFill>
                        <a:schemeClr val="bg1"/>
                      </a:solidFill>
                      <a:latin typeface="Bahnschrift SemiBold" panose="020B0502040204020203" pitchFamily="34" charset="0"/>
                    </a:rPr>
                    <a:t>9,00,000 SQFT</a:t>
                  </a:r>
                </a:p>
                <a:p>
                  <a:pPr algn="ctr"/>
                  <a:r>
                    <a:rPr lang="en-US" sz="1100" dirty="0">
                      <a:solidFill>
                        <a:schemeClr val="bg1"/>
                      </a:solidFill>
                      <a:latin typeface="Bahnschrift SemiBold" panose="020B0502040204020203" pitchFamily="34" charset="0"/>
                    </a:rPr>
                    <a:t>Largest Built-up Residential project </a:t>
                  </a:r>
                  <a:endParaRPr lang="en-IN" sz="1100" dirty="0">
                    <a:solidFill>
                      <a:schemeClr val="bg1"/>
                    </a:solidFill>
                    <a:latin typeface="Bahnschrift SemiBold" panose="020B0502040204020203" pitchFamily="34" charset="0"/>
                  </a:endParaRPr>
                </a:p>
              </p:txBody>
            </p:sp>
          </p:grpSp>
          <p:cxnSp>
            <p:nvCxnSpPr>
              <p:cNvPr id="82" name="Straight Connector 81"/>
              <p:cNvCxnSpPr/>
              <p:nvPr/>
            </p:nvCxnSpPr>
            <p:spPr>
              <a:xfrm flipV="1">
                <a:off x="358848" y="3347412"/>
                <a:ext cx="0" cy="192129"/>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161523" y="4140517"/>
              <a:ext cx="1593125" cy="2534233"/>
              <a:chOff x="37536" y="4087004"/>
              <a:chExt cx="1593125" cy="2534233"/>
            </a:xfrm>
          </p:grpSpPr>
          <p:grpSp>
            <p:nvGrpSpPr>
              <p:cNvPr id="141" name="Group 140"/>
              <p:cNvGrpSpPr/>
              <p:nvPr/>
            </p:nvGrpSpPr>
            <p:grpSpPr>
              <a:xfrm>
                <a:off x="80527" y="4087004"/>
                <a:ext cx="1507144" cy="2533470"/>
                <a:chOff x="3079861" y="4085871"/>
                <a:chExt cx="1507144" cy="2533470"/>
              </a:xfrm>
            </p:grpSpPr>
            <p:grpSp>
              <p:nvGrpSpPr>
                <p:cNvPr id="142" name="Group 141"/>
                <p:cNvGrpSpPr/>
                <p:nvPr/>
              </p:nvGrpSpPr>
              <p:grpSpPr>
                <a:xfrm>
                  <a:off x="3079861" y="4287717"/>
                  <a:ext cx="1507144" cy="2331624"/>
                  <a:chOff x="3244278" y="765475"/>
                  <a:chExt cx="1811727" cy="2353870"/>
                </a:xfrm>
              </p:grpSpPr>
              <p:grpSp>
                <p:nvGrpSpPr>
                  <p:cNvPr id="144" name="Group 143"/>
                  <p:cNvGrpSpPr/>
                  <p:nvPr/>
                </p:nvGrpSpPr>
                <p:grpSpPr>
                  <a:xfrm>
                    <a:off x="3275905" y="765475"/>
                    <a:ext cx="1729565" cy="2353870"/>
                    <a:chOff x="553635" y="952113"/>
                    <a:chExt cx="1638317" cy="2039831"/>
                  </a:xfrm>
                </p:grpSpPr>
                <p:sp>
                  <p:nvSpPr>
                    <p:cNvPr id="147" name="Rectangle 146"/>
                    <p:cNvSpPr/>
                    <p:nvPr/>
                  </p:nvSpPr>
                  <p:spPr>
                    <a:xfrm>
                      <a:off x="553635" y="952113"/>
                      <a:ext cx="1638317" cy="2039831"/>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Rectangle 147"/>
                    <p:cNvSpPr/>
                    <p:nvPr/>
                  </p:nvSpPr>
                  <p:spPr>
                    <a:xfrm>
                      <a:off x="636177" y="1009544"/>
                      <a:ext cx="1473231" cy="934173"/>
                    </a:xfrm>
                    <a:prstGeom prst="rect">
                      <a:avLst/>
                    </a:prstGeom>
                    <a:blipFill dpi="0" rotWithShape="1">
                      <a:blip r:embed="rId4"/>
                      <a:srcRect/>
                      <a:stretch>
                        <a:fillRect l="706" t="-2256" r="706" b="-2256"/>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5" name="TextBox 144"/>
                  <p:cNvSpPr txBox="1"/>
                  <p:nvPr/>
                </p:nvSpPr>
                <p:spPr>
                  <a:xfrm>
                    <a:off x="3244278" y="1927459"/>
                    <a:ext cx="1811727" cy="466070"/>
                  </a:xfrm>
                  <a:prstGeom prst="rect">
                    <a:avLst/>
                  </a:prstGeom>
                  <a:noFill/>
                </p:spPr>
                <p:txBody>
                  <a:bodyPr wrap="none" rtlCol="0">
                    <a:spAutoFit/>
                  </a:bodyPr>
                  <a:lstStyle/>
                  <a:p>
                    <a:pPr algn="ctr"/>
                    <a:r>
                      <a:rPr lang="en-US" sz="1200" dirty="0" err="1">
                        <a:solidFill>
                          <a:schemeClr val="bg1"/>
                        </a:solidFill>
                        <a:latin typeface="Bahnschrift SemiBold" panose="020B0502040204020203" pitchFamily="34" charset="0"/>
                      </a:rPr>
                      <a:t>Narayana</a:t>
                    </a:r>
                    <a:r>
                      <a:rPr lang="en-US" sz="1200" dirty="0">
                        <a:solidFill>
                          <a:schemeClr val="bg1"/>
                        </a:solidFill>
                        <a:latin typeface="Bahnschrift SemiBold" panose="020B0502040204020203" pitchFamily="34" charset="0"/>
                      </a:rPr>
                      <a:t> </a:t>
                    </a:r>
                    <a:r>
                      <a:rPr lang="en-US" sz="1200" dirty="0" err="1">
                        <a:solidFill>
                          <a:schemeClr val="bg1"/>
                        </a:solidFill>
                        <a:latin typeface="Bahnschrift SemiBold" panose="020B0502040204020203" pitchFamily="34" charset="0"/>
                      </a:rPr>
                      <a:t>Hrudalay</a:t>
                    </a:r>
                    <a:endParaRPr lang="en-US" sz="1200" dirty="0">
                      <a:solidFill>
                        <a:schemeClr val="bg1"/>
                      </a:solidFill>
                      <a:latin typeface="Bahnschrift SemiBold" panose="020B0502040204020203" pitchFamily="34" charset="0"/>
                    </a:endParaRPr>
                  </a:p>
                  <a:p>
                    <a:pPr algn="ctr"/>
                    <a:r>
                      <a:rPr lang="en-US" sz="1200" dirty="0">
                        <a:solidFill>
                          <a:schemeClr val="bg1"/>
                        </a:solidFill>
                        <a:latin typeface="Bahnschrift SemiBold" panose="020B0502040204020203" pitchFamily="34" charset="0"/>
                      </a:rPr>
                      <a:t>Hospital</a:t>
                    </a:r>
                    <a:endParaRPr lang="en-IN" sz="1200" dirty="0">
                      <a:solidFill>
                        <a:schemeClr val="bg1"/>
                      </a:solidFill>
                      <a:latin typeface="Bahnschrift SemiBold" panose="020B0502040204020203" pitchFamily="34" charset="0"/>
                    </a:endParaRPr>
                  </a:p>
                </p:txBody>
              </p:sp>
            </p:grpSp>
            <p:cxnSp>
              <p:nvCxnSpPr>
                <p:cNvPr id="143" name="Straight Connector 142"/>
                <p:cNvCxnSpPr/>
                <p:nvPr/>
              </p:nvCxnSpPr>
              <p:spPr>
                <a:xfrm flipV="1">
                  <a:off x="3299104" y="4085871"/>
                  <a:ext cx="695" cy="224640"/>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sp>
            <p:nvSpPr>
              <p:cNvPr id="149" name="TextBox 148"/>
              <p:cNvSpPr txBox="1"/>
              <p:nvPr/>
            </p:nvSpPr>
            <p:spPr>
              <a:xfrm>
                <a:off x="37536" y="5851796"/>
                <a:ext cx="1593125" cy="769441"/>
              </a:xfrm>
              <a:prstGeom prst="rect">
                <a:avLst/>
              </a:prstGeom>
              <a:noFill/>
            </p:spPr>
            <p:txBody>
              <a:bodyPr wrap="square" rtlCol="0">
                <a:spAutoFit/>
              </a:bodyPr>
              <a:lstStyle/>
              <a:p>
                <a:pPr algn="ctr">
                  <a:lnSpc>
                    <a:spcPct val="200000"/>
                  </a:lnSpc>
                </a:pPr>
                <a:r>
                  <a:rPr lang="en-US" sz="1100" dirty="0">
                    <a:solidFill>
                      <a:schemeClr val="bg1"/>
                    </a:solidFill>
                    <a:latin typeface="Bahnschrift SemiBold" panose="020B0502040204020203" pitchFamily="34" charset="0"/>
                  </a:rPr>
                  <a:t>1,20,000 SQFT</a:t>
                </a:r>
              </a:p>
              <a:p>
                <a:pPr algn="ctr"/>
                <a:r>
                  <a:rPr lang="en-US" sz="1100" dirty="0">
                    <a:solidFill>
                      <a:schemeClr val="bg1"/>
                    </a:solidFill>
                    <a:latin typeface="Bahnschrift SemiBold" panose="020B0502040204020203" pitchFamily="34" charset="0"/>
                  </a:rPr>
                  <a:t>Largest Built-up Institutional project</a:t>
                </a:r>
                <a:endParaRPr lang="en-IN" sz="1100" dirty="0">
                  <a:solidFill>
                    <a:schemeClr val="bg1"/>
                  </a:solidFill>
                  <a:latin typeface="Bahnschrift SemiBold" panose="020B0502040204020203" pitchFamily="34" charset="0"/>
                </a:endParaRPr>
              </a:p>
            </p:txBody>
          </p:sp>
        </p:grpSp>
        <p:grpSp>
          <p:nvGrpSpPr>
            <p:cNvPr id="16" name="Group 15"/>
            <p:cNvGrpSpPr/>
            <p:nvPr/>
          </p:nvGrpSpPr>
          <p:grpSpPr>
            <a:xfrm>
              <a:off x="187947" y="3618783"/>
              <a:ext cx="510096" cy="461665"/>
              <a:chOff x="536370" y="3455333"/>
              <a:chExt cx="510096" cy="461665"/>
            </a:xfrm>
          </p:grpSpPr>
          <p:sp>
            <p:nvSpPr>
              <p:cNvPr id="15" name="Donut 14"/>
              <p:cNvSpPr/>
              <p:nvPr/>
            </p:nvSpPr>
            <p:spPr>
              <a:xfrm>
                <a:off x="620366" y="3552294"/>
                <a:ext cx="346749" cy="346749"/>
              </a:xfrm>
              <a:prstGeom prst="donut">
                <a:avLst>
                  <a:gd name="adj" fmla="val 17477"/>
                </a:avLst>
              </a:prstGeom>
              <a:solidFill>
                <a:srgbClr val="0C2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96" name="Group 195"/>
              <p:cNvGrpSpPr/>
              <p:nvPr/>
            </p:nvGrpSpPr>
            <p:grpSpPr>
              <a:xfrm>
                <a:off x="536370" y="3455333"/>
                <a:ext cx="510096" cy="461665"/>
                <a:chOff x="349429" y="3616879"/>
                <a:chExt cx="510096" cy="461665"/>
              </a:xfrm>
            </p:grpSpPr>
            <p:sp>
              <p:nvSpPr>
                <p:cNvPr id="197" name="Round Diagonal Corner Rectangle 196"/>
                <p:cNvSpPr/>
                <p:nvPr/>
              </p:nvSpPr>
              <p:spPr>
                <a:xfrm>
                  <a:off x="404338" y="3805462"/>
                  <a:ext cx="400279" cy="162004"/>
                </a:xfrm>
                <a:prstGeom prst="round2Diag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8" name="TextBox 197"/>
                <p:cNvSpPr txBox="1"/>
                <p:nvPr/>
              </p:nvSpPr>
              <p:spPr>
                <a:xfrm>
                  <a:off x="349429" y="3616879"/>
                  <a:ext cx="510096" cy="461665"/>
                </a:xfrm>
                <a:prstGeom prst="rect">
                  <a:avLst/>
                </a:prstGeom>
                <a:noFill/>
              </p:spPr>
              <p:txBody>
                <a:bodyPr wrap="square" rtlCol="0">
                  <a:spAutoFit/>
                </a:bodyPr>
                <a:lstStyle/>
                <a:p>
                  <a:pPr algn="ctr">
                    <a:lnSpc>
                      <a:spcPct val="200000"/>
                    </a:lnSpc>
                  </a:pPr>
                  <a:r>
                    <a:rPr lang="en-US" sz="1200" dirty="0">
                      <a:solidFill>
                        <a:srgbClr val="FFFFFF"/>
                      </a:solidFill>
                      <a:latin typeface="Bahnschrift SemiBold" panose="020B0502040204020203" pitchFamily="34" charset="0"/>
                    </a:rPr>
                    <a:t>2012</a:t>
                  </a:r>
                  <a:endParaRPr lang="en-IN" sz="1200" dirty="0">
                    <a:solidFill>
                      <a:srgbClr val="FFFFFF"/>
                    </a:solidFill>
                    <a:latin typeface="Bahnschrift SemiBold" panose="020B0502040204020203" pitchFamily="34" charset="0"/>
                  </a:endParaRPr>
                </a:p>
              </p:txBody>
            </p:sp>
          </p:grpSp>
        </p:grpSp>
      </p:grpSp>
      <p:grpSp>
        <p:nvGrpSpPr>
          <p:cNvPr id="19" name="Group 18"/>
          <p:cNvGrpSpPr/>
          <p:nvPr/>
        </p:nvGrpSpPr>
        <p:grpSpPr>
          <a:xfrm>
            <a:off x="1592738" y="3757996"/>
            <a:ext cx="1754747" cy="2771592"/>
            <a:chOff x="1975224" y="3619338"/>
            <a:chExt cx="1754747" cy="2912552"/>
          </a:xfrm>
        </p:grpSpPr>
        <p:grpSp>
          <p:nvGrpSpPr>
            <p:cNvPr id="3" name="Group 2"/>
            <p:cNvGrpSpPr/>
            <p:nvPr/>
          </p:nvGrpSpPr>
          <p:grpSpPr>
            <a:xfrm>
              <a:off x="2149088" y="4151345"/>
              <a:ext cx="1580883" cy="2380545"/>
              <a:chOff x="3723493" y="4085354"/>
              <a:chExt cx="1580883" cy="2380545"/>
            </a:xfrm>
          </p:grpSpPr>
          <p:grpSp>
            <p:nvGrpSpPr>
              <p:cNvPr id="89" name="Group 88"/>
              <p:cNvGrpSpPr/>
              <p:nvPr/>
            </p:nvGrpSpPr>
            <p:grpSpPr>
              <a:xfrm>
                <a:off x="3723493" y="4292988"/>
                <a:ext cx="1580883" cy="2172911"/>
                <a:chOff x="4070987" y="743495"/>
                <a:chExt cx="1900366" cy="2193643"/>
              </a:xfrm>
            </p:grpSpPr>
            <p:grpSp>
              <p:nvGrpSpPr>
                <p:cNvPr id="91" name="Group 90"/>
                <p:cNvGrpSpPr/>
                <p:nvPr/>
              </p:nvGrpSpPr>
              <p:grpSpPr>
                <a:xfrm>
                  <a:off x="4126476" y="743495"/>
                  <a:ext cx="1729565" cy="2185737"/>
                  <a:chOff x="1359339" y="933065"/>
                  <a:chExt cx="1638317" cy="1894129"/>
                </a:xfrm>
              </p:grpSpPr>
              <p:sp>
                <p:nvSpPr>
                  <p:cNvPr id="94" name="Rectangle 93"/>
                  <p:cNvSpPr/>
                  <p:nvPr/>
                </p:nvSpPr>
                <p:spPr>
                  <a:xfrm>
                    <a:off x="1359339" y="933065"/>
                    <a:ext cx="1638317" cy="1894129"/>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94"/>
                  <p:cNvSpPr/>
                  <p:nvPr/>
                </p:nvSpPr>
                <p:spPr>
                  <a:xfrm>
                    <a:off x="1441882" y="990497"/>
                    <a:ext cx="1473231" cy="934173"/>
                  </a:xfrm>
                  <a:prstGeom prst="rect">
                    <a:avLst/>
                  </a:prstGeom>
                  <a:blipFill dpi="0" rotWithShape="1">
                    <a:blip r:embed="rId5"/>
                    <a:srcRect/>
                    <a:stretch>
                      <a:fillRect l="706" t="-2256" r="706" b="-2256"/>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2" name="TextBox 91"/>
                <p:cNvSpPr txBox="1"/>
                <p:nvPr/>
              </p:nvSpPr>
              <p:spPr>
                <a:xfrm>
                  <a:off x="4602396" y="1920614"/>
                  <a:ext cx="822662" cy="276999"/>
                </a:xfrm>
                <a:prstGeom prst="rect">
                  <a:avLst/>
                </a:prstGeom>
                <a:noFill/>
              </p:spPr>
              <p:txBody>
                <a:bodyPr wrap="none" rtlCol="0">
                  <a:spAutoFit/>
                </a:bodyPr>
                <a:lstStyle/>
                <a:p>
                  <a:pPr algn="ctr"/>
                  <a:r>
                    <a:rPr lang="en-US" sz="1200" dirty="0">
                      <a:solidFill>
                        <a:schemeClr val="bg1"/>
                      </a:solidFill>
                      <a:latin typeface="Bahnschrift SemiBold" panose="020B0502040204020203" pitchFamily="34" charset="0"/>
                    </a:rPr>
                    <a:t>Westgate</a:t>
                  </a:r>
                  <a:endParaRPr lang="en-IN" sz="1200" dirty="0">
                    <a:solidFill>
                      <a:schemeClr val="bg1"/>
                    </a:solidFill>
                    <a:latin typeface="Bahnschrift SemiBold" panose="020B0502040204020203" pitchFamily="34" charset="0"/>
                  </a:endParaRPr>
                </a:p>
              </p:txBody>
            </p:sp>
            <p:sp>
              <p:nvSpPr>
                <p:cNvPr id="93" name="TextBox 92"/>
                <p:cNvSpPr txBox="1"/>
                <p:nvPr/>
              </p:nvSpPr>
              <p:spPr>
                <a:xfrm>
                  <a:off x="4070987" y="2331248"/>
                  <a:ext cx="1900366" cy="605890"/>
                </a:xfrm>
                <a:prstGeom prst="rect">
                  <a:avLst/>
                </a:prstGeom>
                <a:noFill/>
              </p:spPr>
              <p:txBody>
                <a:bodyPr wrap="square" rtlCol="0">
                  <a:spAutoFit/>
                </a:bodyPr>
                <a:lstStyle/>
                <a:p>
                  <a:pPr algn="ctr"/>
                  <a:r>
                    <a:rPr lang="en-US" sz="1100" dirty="0">
                      <a:solidFill>
                        <a:schemeClr val="bg1"/>
                      </a:solidFill>
                      <a:latin typeface="Bahnschrift SemiBold" panose="020B0502040204020203" pitchFamily="34" charset="0"/>
                    </a:rPr>
                    <a:t>Tallest Commercial Building in Ahmedabad</a:t>
                  </a:r>
                  <a:endParaRPr lang="en-IN" sz="1100" dirty="0">
                    <a:solidFill>
                      <a:schemeClr val="bg1"/>
                    </a:solidFill>
                    <a:latin typeface="Bahnschrift SemiBold" panose="020B0502040204020203" pitchFamily="34" charset="0"/>
                  </a:endParaRPr>
                </a:p>
              </p:txBody>
            </p:sp>
          </p:grpSp>
          <p:cxnSp>
            <p:nvCxnSpPr>
              <p:cNvPr id="90" name="Straight Connector 89"/>
              <p:cNvCxnSpPr/>
              <p:nvPr/>
            </p:nvCxnSpPr>
            <p:spPr>
              <a:xfrm flipV="1">
                <a:off x="3787803" y="4085354"/>
                <a:ext cx="690" cy="224640"/>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p:nvGrpSpPr>
          <p:grpSpPr>
            <a:xfrm>
              <a:off x="1975224" y="3619338"/>
              <a:ext cx="510096" cy="461665"/>
              <a:chOff x="536370" y="3455333"/>
              <a:chExt cx="510096" cy="461665"/>
            </a:xfrm>
          </p:grpSpPr>
          <p:sp>
            <p:nvSpPr>
              <p:cNvPr id="245" name="Donut 244"/>
              <p:cNvSpPr/>
              <p:nvPr/>
            </p:nvSpPr>
            <p:spPr>
              <a:xfrm>
                <a:off x="620366" y="3552294"/>
                <a:ext cx="346749" cy="346749"/>
              </a:xfrm>
              <a:prstGeom prst="donut">
                <a:avLst>
                  <a:gd name="adj" fmla="val 17477"/>
                </a:avLst>
              </a:prstGeom>
              <a:solidFill>
                <a:srgbClr val="0C2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46" name="Group 245"/>
              <p:cNvGrpSpPr/>
              <p:nvPr/>
            </p:nvGrpSpPr>
            <p:grpSpPr>
              <a:xfrm>
                <a:off x="536370" y="3455333"/>
                <a:ext cx="510096" cy="461665"/>
                <a:chOff x="349429" y="3616879"/>
                <a:chExt cx="510096" cy="461665"/>
              </a:xfrm>
            </p:grpSpPr>
            <p:sp>
              <p:nvSpPr>
                <p:cNvPr id="247" name="Round Diagonal Corner Rectangle 246"/>
                <p:cNvSpPr/>
                <p:nvPr/>
              </p:nvSpPr>
              <p:spPr>
                <a:xfrm>
                  <a:off x="404338" y="3805462"/>
                  <a:ext cx="400279" cy="162004"/>
                </a:xfrm>
                <a:prstGeom prst="round2Diag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48" name="TextBox 247"/>
                <p:cNvSpPr txBox="1"/>
                <p:nvPr/>
              </p:nvSpPr>
              <p:spPr>
                <a:xfrm>
                  <a:off x="349429" y="3616879"/>
                  <a:ext cx="510096" cy="461665"/>
                </a:xfrm>
                <a:prstGeom prst="rect">
                  <a:avLst/>
                </a:prstGeom>
                <a:noFill/>
              </p:spPr>
              <p:txBody>
                <a:bodyPr wrap="square" rtlCol="0">
                  <a:spAutoFit/>
                </a:bodyPr>
                <a:lstStyle/>
                <a:p>
                  <a:pPr algn="ctr">
                    <a:lnSpc>
                      <a:spcPct val="200000"/>
                    </a:lnSpc>
                  </a:pPr>
                  <a:r>
                    <a:rPr lang="en-US" sz="1200" dirty="0">
                      <a:solidFill>
                        <a:srgbClr val="FFFFFF"/>
                      </a:solidFill>
                      <a:latin typeface="Bahnschrift SemiBold" panose="020B0502040204020203" pitchFamily="34" charset="0"/>
                    </a:rPr>
                    <a:t>2015</a:t>
                  </a:r>
                  <a:endParaRPr lang="en-IN" sz="1200" dirty="0">
                    <a:solidFill>
                      <a:srgbClr val="FFFFFF"/>
                    </a:solidFill>
                    <a:latin typeface="Bahnschrift SemiBold" panose="020B0502040204020203" pitchFamily="34" charset="0"/>
                  </a:endParaRPr>
                </a:p>
              </p:txBody>
            </p:sp>
          </p:grpSp>
        </p:grpSp>
      </p:grpSp>
      <p:grpSp>
        <p:nvGrpSpPr>
          <p:cNvPr id="20" name="Group 19"/>
          <p:cNvGrpSpPr/>
          <p:nvPr/>
        </p:nvGrpSpPr>
        <p:grpSpPr>
          <a:xfrm>
            <a:off x="7328798" y="3768374"/>
            <a:ext cx="1510727" cy="2774144"/>
            <a:chOff x="7132855" y="3627284"/>
            <a:chExt cx="1510727" cy="2915234"/>
          </a:xfrm>
        </p:grpSpPr>
        <p:grpSp>
          <p:nvGrpSpPr>
            <p:cNvPr id="35" name="Group 34"/>
            <p:cNvGrpSpPr/>
            <p:nvPr/>
          </p:nvGrpSpPr>
          <p:grpSpPr>
            <a:xfrm>
              <a:off x="7132855" y="4136406"/>
              <a:ext cx="1510727" cy="2406112"/>
              <a:chOff x="8325969" y="4079142"/>
              <a:chExt cx="1510727" cy="2406112"/>
            </a:xfrm>
          </p:grpSpPr>
          <p:grpSp>
            <p:nvGrpSpPr>
              <p:cNvPr id="119" name="Group 118"/>
              <p:cNvGrpSpPr/>
              <p:nvPr/>
            </p:nvGrpSpPr>
            <p:grpSpPr>
              <a:xfrm>
                <a:off x="8325969" y="4288564"/>
                <a:ext cx="1510727" cy="2196690"/>
                <a:chOff x="3185312" y="1245055"/>
                <a:chExt cx="1816031" cy="2217648"/>
              </a:xfrm>
            </p:grpSpPr>
            <p:grpSp>
              <p:nvGrpSpPr>
                <p:cNvPr id="121" name="Group 120"/>
                <p:cNvGrpSpPr/>
                <p:nvPr/>
              </p:nvGrpSpPr>
              <p:grpSpPr>
                <a:xfrm>
                  <a:off x="3261238" y="1245055"/>
                  <a:ext cx="1729565" cy="2217648"/>
                  <a:chOff x="539742" y="1367710"/>
                  <a:chExt cx="1638317" cy="1921781"/>
                </a:xfrm>
              </p:grpSpPr>
              <p:sp>
                <p:nvSpPr>
                  <p:cNvPr id="124" name="Rectangle 123"/>
                  <p:cNvSpPr/>
                  <p:nvPr/>
                </p:nvSpPr>
                <p:spPr>
                  <a:xfrm>
                    <a:off x="539742" y="1367710"/>
                    <a:ext cx="1638317" cy="1921781"/>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Rectangle 124"/>
                  <p:cNvSpPr/>
                  <p:nvPr/>
                </p:nvSpPr>
                <p:spPr>
                  <a:xfrm>
                    <a:off x="622284" y="1425139"/>
                    <a:ext cx="1473231" cy="934173"/>
                  </a:xfrm>
                  <a:prstGeom prst="rect">
                    <a:avLst/>
                  </a:prstGeom>
                  <a:blipFill dpi="0" rotWithShape="1">
                    <a:blip r:embed="rId6">
                      <a:extLst>
                        <a:ext uri="{28A0092B-C50C-407E-A947-70E740481C1C}">
                          <a14:useLocalDpi xmlns:a14="http://schemas.microsoft.com/office/drawing/2010/main" val="0"/>
                        </a:ext>
                      </a:extLst>
                    </a:blip>
                    <a:srcRect/>
                    <a:stretch>
                      <a:fillRect l="-10969" t="-5628" r="-10969" b="-5628"/>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2" name="TextBox 121"/>
                <p:cNvSpPr txBox="1"/>
                <p:nvPr/>
              </p:nvSpPr>
              <p:spPr>
                <a:xfrm>
                  <a:off x="3185312" y="2422172"/>
                  <a:ext cx="1783278" cy="466070"/>
                </a:xfrm>
                <a:prstGeom prst="rect">
                  <a:avLst/>
                </a:prstGeom>
                <a:noFill/>
              </p:spPr>
              <p:txBody>
                <a:bodyPr wrap="square" rtlCol="0">
                  <a:spAutoFit/>
                </a:bodyPr>
                <a:lstStyle/>
                <a:p>
                  <a:pPr algn="ctr"/>
                  <a:r>
                    <a:rPr lang="en-US" sz="1200" dirty="0">
                      <a:solidFill>
                        <a:schemeClr val="bg1"/>
                      </a:solidFill>
                      <a:latin typeface="Bahnschrift SemiBold" panose="020B0502040204020203" pitchFamily="34" charset="0"/>
                    </a:rPr>
                    <a:t>Ahmedabad One Mall Phase - II</a:t>
                  </a:r>
                  <a:endParaRPr lang="en-IN" sz="1200" dirty="0">
                    <a:solidFill>
                      <a:schemeClr val="bg1"/>
                    </a:solidFill>
                    <a:latin typeface="Bahnschrift SemiBold" panose="020B0502040204020203" pitchFamily="34" charset="0"/>
                  </a:endParaRPr>
                </a:p>
              </p:txBody>
            </p:sp>
            <p:sp>
              <p:nvSpPr>
                <p:cNvPr id="123" name="TextBox 122"/>
                <p:cNvSpPr txBox="1"/>
                <p:nvPr/>
              </p:nvSpPr>
              <p:spPr>
                <a:xfrm>
                  <a:off x="3250696" y="2960545"/>
                  <a:ext cx="1750647" cy="434998"/>
                </a:xfrm>
                <a:prstGeom prst="rect">
                  <a:avLst/>
                </a:prstGeom>
                <a:noFill/>
              </p:spPr>
              <p:txBody>
                <a:bodyPr wrap="square" rtlCol="0">
                  <a:spAutoFit/>
                </a:bodyPr>
                <a:lstStyle/>
                <a:p>
                  <a:pPr algn="ctr"/>
                  <a:r>
                    <a:rPr lang="en-US" sz="1100" dirty="0">
                      <a:solidFill>
                        <a:schemeClr val="bg1"/>
                      </a:solidFill>
                      <a:latin typeface="Bahnschrift SemiBold" panose="020B0502040204020203" pitchFamily="34" charset="0"/>
                    </a:rPr>
                    <a:t>Most Complex Retrofitting Project</a:t>
                  </a:r>
                  <a:endParaRPr lang="en-IN" sz="1100" dirty="0">
                    <a:solidFill>
                      <a:schemeClr val="bg1"/>
                    </a:solidFill>
                    <a:latin typeface="Bahnschrift SemiBold" panose="020B0502040204020203" pitchFamily="34" charset="0"/>
                  </a:endParaRPr>
                </a:p>
              </p:txBody>
            </p:sp>
          </p:grpSp>
          <p:cxnSp>
            <p:nvCxnSpPr>
              <p:cNvPr id="120" name="Straight Connector 119"/>
              <p:cNvCxnSpPr/>
              <p:nvPr/>
            </p:nvCxnSpPr>
            <p:spPr>
              <a:xfrm flipV="1">
                <a:off x="9125621" y="4079142"/>
                <a:ext cx="0" cy="221833"/>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grpSp>
          <p:nvGrpSpPr>
            <p:cNvPr id="264" name="Group 263"/>
            <p:cNvGrpSpPr/>
            <p:nvPr/>
          </p:nvGrpSpPr>
          <p:grpSpPr>
            <a:xfrm>
              <a:off x="7687705" y="3627284"/>
              <a:ext cx="510096" cy="461665"/>
              <a:chOff x="536370" y="3455333"/>
              <a:chExt cx="510096" cy="461665"/>
            </a:xfrm>
          </p:grpSpPr>
          <p:sp>
            <p:nvSpPr>
              <p:cNvPr id="265" name="Donut 264"/>
              <p:cNvSpPr/>
              <p:nvPr/>
            </p:nvSpPr>
            <p:spPr>
              <a:xfrm>
                <a:off x="620366" y="3552294"/>
                <a:ext cx="346749" cy="346749"/>
              </a:xfrm>
              <a:prstGeom prst="donut">
                <a:avLst>
                  <a:gd name="adj" fmla="val 17477"/>
                </a:avLst>
              </a:prstGeom>
              <a:solidFill>
                <a:srgbClr val="0C2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66" name="Group 265"/>
              <p:cNvGrpSpPr/>
              <p:nvPr/>
            </p:nvGrpSpPr>
            <p:grpSpPr>
              <a:xfrm>
                <a:off x="536370" y="3455333"/>
                <a:ext cx="510096" cy="461665"/>
                <a:chOff x="349429" y="3616879"/>
                <a:chExt cx="510096" cy="461665"/>
              </a:xfrm>
            </p:grpSpPr>
            <p:sp>
              <p:nvSpPr>
                <p:cNvPr id="267" name="Round Diagonal Corner Rectangle 266"/>
                <p:cNvSpPr/>
                <p:nvPr/>
              </p:nvSpPr>
              <p:spPr>
                <a:xfrm>
                  <a:off x="404338" y="3805462"/>
                  <a:ext cx="400279" cy="162004"/>
                </a:xfrm>
                <a:prstGeom prst="round2Diag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68" name="TextBox 267"/>
                <p:cNvSpPr txBox="1"/>
                <p:nvPr/>
              </p:nvSpPr>
              <p:spPr>
                <a:xfrm>
                  <a:off x="349429" y="3616879"/>
                  <a:ext cx="510096" cy="461665"/>
                </a:xfrm>
                <a:prstGeom prst="rect">
                  <a:avLst/>
                </a:prstGeom>
                <a:noFill/>
              </p:spPr>
              <p:txBody>
                <a:bodyPr wrap="square" rtlCol="0">
                  <a:spAutoFit/>
                </a:bodyPr>
                <a:lstStyle/>
                <a:p>
                  <a:pPr algn="ctr">
                    <a:lnSpc>
                      <a:spcPct val="200000"/>
                    </a:lnSpc>
                  </a:pPr>
                  <a:r>
                    <a:rPr lang="en-US" sz="1200" dirty="0">
                      <a:solidFill>
                        <a:srgbClr val="FFFFFF"/>
                      </a:solidFill>
                      <a:latin typeface="Bahnschrift SemiBold" panose="020B0502040204020203" pitchFamily="34" charset="0"/>
                    </a:rPr>
                    <a:t>2019</a:t>
                  </a:r>
                  <a:endParaRPr lang="en-IN" sz="1200" dirty="0">
                    <a:solidFill>
                      <a:srgbClr val="FFFFFF"/>
                    </a:solidFill>
                    <a:latin typeface="Bahnschrift SemiBold" panose="020B0502040204020203" pitchFamily="34" charset="0"/>
                  </a:endParaRPr>
                </a:p>
              </p:txBody>
            </p:sp>
          </p:grpSp>
        </p:grpSp>
      </p:grpSp>
      <p:grpSp>
        <p:nvGrpSpPr>
          <p:cNvPr id="4" name="Group 3"/>
          <p:cNvGrpSpPr/>
          <p:nvPr/>
        </p:nvGrpSpPr>
        <p:grpSpPr>
          <a:xfrm>
            <a:off x="8886659" y="1531633"/>
            <a:ext cx="1593125" cy="4995398"/>
            <a:chOff x="8788685" y="1277573"/>
            <a:chExt cx="1593125" cy="5249458"/>
          </a:xfrm>
        </p:grpSpPr>
        <p:grpSp>
          <p:nvGrpSpPr>
            <p:cNvPr id="53" name="Group 52"/>
            <p:cNvGrpSpPr/>
            <p:nvPr/>
          </p:nvGrpSpPr>
          <p:grpSpPr>
            <a:xfrm>
              <a:off x="8788685" y="1277573"/>
              <a:ext cx="1593125" cy="5249458"/>
              <a:chOff x="10565329" y="1194079"/>
              <a:chExt cx="1593125" cy="5249458"/>
            </a:xfrm>
          </p:grpSpPr>
          <p:grpSp>
            <p:nvGrpSpPr>
              <p:cNvPr id="36" name="Group 35"/>
              <p:cNvGrpSpPr/>
              <p:nvPr/>
            </p:nvGrpSpPr>
            <p:grpSpPr>
              <a:xfrm>
                <a:off x="10565329" y="4047612"/>
                <a:ext cx="1593125" cy="2395925"/>
                <a:chOff x="9961325" y="4071143"/>
                <a:chExt cx="1593125" cy="2395925"/>
              </a:xfrm>
            </p:grpSpPr>
            <p:grpSp>
              <p:nvGrpSpPr>
                <p:cNvPr id="127" name="Group 126"/>
                <p:cNvGrpSpPr/>
                <p:nvPr/>
              </p:nvGrpSpPr>
              <p:grpSpPr>
                <a:xfrm>
                  <a:off x="9961325" y="4288564"/>
                  <a:ext cx="1593125" cy="2178504"/>
                  <a:chOff x="3194055" y="796555"/>
                  <a:chExt cx="1915081" cy="2199289"/>
                </a:xfrm>
              </p:grpSpPr>
              <p:grpSp>
                <p:nvGrpSpPr>
                  <p:cNvPr id="136" name="Group 135"/>
                  <p:cNvGrpSpPr/>
                  <p:nvPr/>
                </p:nvGrpSpPr>
                <p:grpSpPr>
                  <a:xfrm>
                    <a:off x="3269374" y="796555"/>
                    <a:ext cx="1729565" cy="2199289"/>
                    <a:chOff x="547448" y="979047"/>
                    <a:chExt cx="1638317" cy="1905873"/>
                  </a:xfrm>
                </p:grpSpPr>
                <p:sp>
                  <p:nvSpPr>
                    <p:cNvPr id="139" name="Rectangle 138"/>
                    <p:cNvSpPr/>
                    <p:nvPr/>
                  </p:nvSpPr>
                  <p:spPr>
                    <a:xfrm>
                      <a:off x="547448" y="979047"/>
                      <a:ext cx="1638317" cy="1905873"/>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139"/>
                    <p:cNvSpPr/>
                    <p:nvPr/>
                  </p:nvSpPr>
                  <p:spPr>
                    <a:xfrm>
                      <a:off x="629990" y="1036477"/>
                      <a:ext cx="1473231" cy="934173"/>
                    </a:xfrm>
                    <a:prstGeom prst="rect">
                      <a:avLst/>
                    </a:prstGeom>
                    <a:blipFill dpi="0" rotWithShape="1">
                      <a:blip r:embed="rId7"/>
                      <a:srcRect/>
                      <a:stretch>
                        <a:fillRect l="-25127" t="-10685" r="-30691" b="-10685"/>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7" name="TextBox 136"/>
                  <p:cNvSpPr txBox="1"/>
                  <p:nvPr/>
                </p:nvSpPr>
                <p:spPr>
                  <a:xfrm>
                    <a:off x="3601826" y="1973673"/>
                    <a:ext cx="1109599" cy="276999"/>
                  </a:xfrm>
                  <a:prstGeom prst="rect">
                    <a:avLst/>
                  </a:prstGeom>
                  <a:noFill/>
                </p:spPr>
                <p:txBody>
                  <a:bodyPr wrap="none" rtlCol="0">
                    <a:spAutoFit/>
                  </a:bodyPr>
                  <a:lstStyle/>
                  <a:p>
                    <a:pPr algn="ctr"/>
                    <a:r>
                      <a:rPr lang="en-US" sz="1200" dirty="0">
                        <a:solidFill>
                          <a:schemeClr val="bg1"/>
                        </a:solidFill>
                        <a:latin typeface="Bahnschrift SemiBold" panose="020B0502040204020203" pitchFamily="34" charset="0"/>
                      </a:rPr>
                      <a:t>Sun Sky Park</a:t>
                    </a:r>
                    <a:endParaRPr lang="en-IN" sz="1200" dirty="0">
                      <a:solidFill>
                        <a:schemeClr val="bg1"/>
                      </a:solidFill>
                      <a:latin typeface="Bahnschrift SemiBold" panose="020B0502040204020203" pitchFamily="34" charset="0"/>
                    </a:endParaRPr>
                  </a:p>
                </p:txBody>
              </p:sp>
              <p:sp>
                <p:nvSpPr>
                  <p:cNvPr id="138" name="TextBox 137"/>
                  <p:cNvSpPr txBox="1"/>
                  <p:nvPr/>
                </p:nvSpPr>
                <p:spPr>
                  <a:xfrm>
                    <a:off x="3194055" y="2211995"/>
                    <a:ext cx="1915081" cy="776782"/>
                  </a:xfrm>
                  <a:prstGeom prst="rect">
                    <a:avLst/>
                  </a:prstGeom>
                  <a:noFill/>
                </p:spPr>
                <p:txBody>
                  <a:bodyPr wrap="square" rtlCol="0">
                    <a:spAutoFit/>
                  </a:bodyPr>
                  <a:lstStyle/>
                  <a:p>
                    <a:pPr algn="ctr">
                      <a:lnSpc>
                        <a:spcPct val="200000"/>
                      </a:lnSpc>
                    </a:pPr>
                    <a:r>
                      <a:rPr lang="en-US" sz="1100" dirty="0">
                        <a:solidFill>
                          <a:schemeClr val="bg1"/>
                        </a:solidFill>
                        <a:latin typeface="Bahnschrift SemiBold" panose="020B0502040204020203" pitchFamily="34" charset="0"/>
                      </a:rPr>
                      <a:t>8,40,000 SQFT</a:t>
                    </a:r>
                  </a:p>
                  <a:p>
                    <a:pPr algn="ctr"/>
                    <a:r>
                      <a:rPr lang="en-US" sz="1100" dirty="0">
                        <a:solidFill>
                          <a:schemeClr val="bg1"/>
                        </a:solidFill>
                        <a:latin typeface="Bahnschrift SemiBold" panose="020B0502040204020203" pitchFamily="34" charset="0"/>
                      </a:rPr>
                      <a:t>Biggest Mix Development project</a:t>
                    </a:r>
                    <a:endParaRPr lang="en-IN" sz="1100" dirty="0">
                      <a:solidFill>
                        <a:schemeClr val="bg1"/>
                      </a:solidFill>
                      <a:latin typeface="Bahnschrift SemiBold" panose="020B0502040204020203" pitchFamily="34" charset="0"/>
                    </a:endParaRPr>
                  </a:p>
                </p:txBody>
              </p:sp>
            </p:grpSp>
            <p:cxnSp>
              <p:nvCxnSpPr>
                <p:cNvPr id="130" name="Straight Connector 129"/>
                <p:cNvCxnSpPr/>
                <p:nvPr/>
              </p:nvCxnSpPr>
              <p:spPr>
                <a:xfrm flipV="1">
                  <a:off x="10762070" y="4071143"/>
                  <a:ext cx="0" cy="217421"/>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0583303" y="1194079"/>
                <a:ext cx="1483480" cy="2370979"/>
                <a:chOff x="9966681" y="1208052"/>
                <a:chExt cx="1483480" cy="2370979"/>
              </a:xfrm>
            </p:grpSpPr>
            <p:grpSp>
              <p:nvGrpSpPr>
                <p:cNvPr id="128" name="Group 127"/>
                <p:cNvGrpSpPr/>
                <p:nvPr/>
              </p:nvGrpSpPr>
              <p:grpSpPr>
                <a:xfrm>
                  <a:off x="9966681" y="1208052"/>
                  <a:ext cx="1483480" cy="2166672"/>
                  <a:chOff x="3219186" y="1297292"/>
                  <a:chExt cx="1783278" cy="2187343"/>
                </a:xfrm>
              </p:grpSpPr>
              <p:grpSp>
                <p:nvGrpSpPr>
                  <p:cNvPr id="131" name="Group 130"/>
                  <p:cNvGrpSpPr/>
                  <p:nvPr/>
                </p:nvGrpSpPr>
                <p:grpSpPr>
                  <a:xfrm>
                    <a:off x="3261238" y="1297292"/>
                    <a:ext cx="1729565" cy="2187343"/>
                    <a:chOff x="539742" y="1412978"/>
                    <a:chExt cx="1638317" cy="1895519"/>
                  </a:xfrm>
                </p:grpSpPr>
                <p:sp>
                  <p:nvSpPr>
                    <p:cNvPr id="134" name="Rectangle 133"/>
                    <p:cNvSpPr/>
                    <p:nvPr/>
                  </p:nvSpPr>
                  <p:spPr>
                    <a:xfrm>
                      <a:off x="539742" y="1412978"/>
                      <a:ext cx="1638317" cy="1895519"/>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Rectangle 134"/>
                    <p:cNvSpPr/>
                    <p:nvPr/>
                  </p:nvSpPr>
                  <p:spPr>
                    <a:xfrm>
                      <a:off x="607891" y="1471834"/>
                      <a:ext cx="1473231" cy="934173"/>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2" name="TextBox 131"/>
                  <p:cNvSpPr txBox="1"/>
                  <p:nvPr/>
                </p:nvSpPr>
                <p:spPr>
                  <a:xfrm>
                    <a:off x="3219186" y="2463734"/>
                    <a:ext cx="1783278" cy="276999"/>
                  </a:xfrm>
                  <a:prstGeom prst="rect">
                    <a:avLst/>
                  </a:prstGeom>
                  <a:noFill/>
                </p:spPr>
                <p:txBody>
                  <a:bodyPr wrap="square" rtlCol="0">
                    <a:spAutoFit/>
                  </a:bodyPr>
                  <a:lstStyle/>
                  <a:p>
                    <a:pPr algn="ctr"/>
                    <a:r>
                      <a:rPr lang="en-US" sz="1200" dirty="0">
                        <a:solidFill>
                          <a:schemeClr val="bg1"/>
                        </a:solidFill>
                        <a:latin typeface="Bahnschrift SemiBold" panose="020B0502040204020203" pitchFamily="34" charset="0"/>
                      </a:rPr>
                      <a:t>Jain Heritage Museum</a:t>
                    </a:r>
                    <a:endParaRPr lang="en-IN" sz="1200" dirty="0">
                      <a:solidFill>
                        <a:schemeClr val="bg1"/>
                      </a:solidFill>
                      <a:latin typeface="Bahnschrift SemiBold" panose="020B0502040204020203" pitchFamily="34" charset="0"/>
                    </a:endParaRPr>
                  </a:p>
                </p:txBody>
              </p:sp>
              <p:sp>
                <p:nvSpPr>
                  <p:cNvPr id="133" name="TextBox 132"/>
                  <p:cNvSpPr txBox="1"/>
                  <p:nvPr/>
                </p:nvSpPr>
                <p:spPr>
                  <a:xfrm>
                    <a:off x="3250699" y="2987451"/>
                    <a:ext cx="1740104" cy="434998"/>
                  </a:xfrm>
                  <a:prstGeom prst="rect">
                    <a:avLst/>
                  </a:prstGeom>
                  <a:noFill/>
                </p:spPr>
                <p:txBody>
                  <a:bodyPr wrap="square" rtlCol="0">
                    <a:spAutoFit/>
                  </a:bodyPr>
                  <a:lstStyle/>
                  <a:p>
                    <a:pPr algn="ctr"/>
                    <a:r>
                      <a:rPr lang="en-US" sz="1100" dirty="0">
                        <a:solidFill>
                          <a:schemeClr val="bg1"/>
                        </a:solidFill>
                        <a:latin typeface="Bahnschrift SemiBold" panose="020B0502040204020203" pitchFamily="34" charset="0"/>
                      </a:rPr>
                      <a:t>First Museum Project (Ongoing)</a:t>
                    </a:r>
                    <a:endParaRPr lang="en-IN" sz="1100" dirty="0">
                      <a:solidFill>
                        <a:schemeClr val="bg1"/>
                      </a:solidFill>
                      <a:latin typeface="Bahnschrift SemiBold" panose="020B0502040204020203" pitchFamily="34" charset="0"/>
                    </a:endParaRPr>
                  </a:p>
                </p:txBody>
              </p:sp>
            </p:grpSp>
            <p:cxnSp>
              <p:nvCxnSpPr>
                <p:cNvPr id="69" name="Straight Connector 68"/>
                <p:cNvCxnSpPr/>
                <p:nvPr/>
              </p:nvCxnSpPr>
              <p:spPr>
                <a:xfrm flipV="1">
                  <a:off x="10745270" y="3363635"/>
                  <a:ext cx="1654" cy="215396"/>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grpSp>
        <p:grpSp>
          <p:nvGrpSpPr>
            <p:cNvPr id="269" name="Group 268"/>
            <p:cNvGrpSpPr/>
            <p:nvPr/>
          </p:nvGrpSpPr>
          <p:grpSpPr>
            <a:xfrm>
              <a:off x="9348192" y="3618910"/>
              <a:ext cx="510096" cy="443710"/>
              <a:chOff x="536370" y="3455333"/>
              <a:chExt cx="510096" cy="443710"/>
            </a:xfrm>
          </p:grpSpPr>
          <p:sp>
            <p:nvSpPr>
              <p:cNvPr id="270" name="Donut 269"/>
              <p:cNvSpPr/>
              <p:nvPr/>
            </p:nvSpPr>
            <p:spPr>
              <a:xfrm>
                <a:off x="620366" y="3552294"/>
                <a:ext cx="346749" cy="346749"/>
              </a:xfrm>
              <a:prstGeom prst="donut">
                <a:avLst>
                  <a:gd name="adj" fmla="val 17477"/>
                </a:avLst>
              </a:prstGeom>
              <a:solidFill>
                <a:srgbClr val="0C2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71" name="Group 270"/>
              <p:cNvGrpSpPr/>
              <p:nvPr/>
            </p:nvGrpSpPr>
            <p:grpSpPr>
              <a:xfrm>
                <a:off x="536370" y="3455333"/>
                <a:ext cx="510096" cy="401072"/>
                <a:chOff x="349429" y="3616879"/>
                <a:chExt cx="510096" cy="401072"/>
              </a:xfrm>
            </p:grpSpPr>
            <p:sp>
              <p:nvSpPr>
                <p:cNvPr id="272" name="Round Diagonal Corner Rectangle 271"/>
                <p:cNvSpPr/>
                <p:nvPr/>
              </p:nvSpPr>
              <p:spPr>
                <a:xfrm>
                  <a:off x="404338" y="3805462"/>
                  <a:ext cx="400279" cy="162004"/>
                </a:xfrm>
                <a:prstGeom prst="round2Diag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73" name="TextBox 272"/>
                <p:cNvSpPr txBox="1"/>
                <p:nvPr/>
              </p:nvSpPr>
              <p:spPr>
                <a:xfrm>
                  <a:off x="349429" y="3616879"/>
                  <a:ext cx="510096" cy="401072"/>
                </a:xfrm>
                <a:prstGeom prst="rect">
                  <a:avLst/>
                </a:prstGeom>
                <a:noFill/>
              </p:spPr>
              <p:txBody>
                <a:bodyPr wrap="square" rtlCol="0">
                  <a:spAutoFit/>
                </a:bodyPr>
                <a:lstStyle/>
                <a:p>
                  <a:pPr algn="ctr">
                    <a:lnSpc>
                      <a:spcPct val="200000"/>
                    </a:lnSpc>
                  </a:pPr>
                  <a:r>
                    <a:rPr lang="en-US" sz="1200" dirty="0">
                      <a:solidFill>
                        <a:srgbClr val="FFFFFF"/>
                      </a:solidFill>
                      <a:latin typeface="Bahnschrift SemiBold" panose="020B0502040204020203" pitchFamily="34" charset="0"/>
                    </a:rPr>
                    <a:t>2020</a:t>
                  </a:r>
                  <a:endParaRPr lang="en-IN" sz="1200" dirty="0">
                    <a:solidFill>
                      <a:srgbClr val="FFFFFF"/>
                    </a:solidFill>
                    <a:latin typeface="Bahnschrift SemiBold" panose="020B0502040204020203" pitchFamily="34" charset="0"/>
                  </a:endParaRPr>
                </a:p>
              </p:txBody>
            </p:sp>
          </p:grpSp>
        </p:grpSp>
      </p:grpSp>
      <p:grpSp>
        <p:nvGrpSpPr>
          <p:cNvPr id="7" name="Group 6"/>
          <p:cNvGrpSpPr/>
          <p:nvPr/>
        </p:nvGrpSpPr>
        <p:grpSpPr>
          <a:xfrm>
            <a:off x="10457228" y="1406607"/>
            <a:ext cx="1484004" cy="2653443"/>
            <a:chOff x="10446342" y="1271657"/>
            <a:chExt cx="1484004" cy="2788394"/>
          </a:xfrm>
        </p:grpSpPr>
        <p:grpSp>
          <p:nvGrpSpPr>
            <p:cNvPr id="274" name="Group 273"/>
            <p:cNvGrpSpPr/>
            <p:nvPr/>
          </p:nvGrpSpPr>
          <p:grpSpPr>
            <a:xfrm>
              <a:off x="11078084" y="3616341"/>
              <a:ext cx="510096" cy="443710"/>
              <a:chOff x="536370" y="3455333"/>
              <a:chExt cx="510096" cy="443710"/>
            </a:xfrm>
          </p:grpSpPr>
          <p:sp>
            <p:nvSpPr>
              <p:cNvPr id="275" name="Donut 274"/>
              <p:cNvSpPr/>
              <p:nvPr/>
            </p:nvSpPr>
            <p:spPr>
              <a:xfrm>
                <a:off x="620366" y="3552294"/>
                <a:ext cx="346749" cy="346749"/>
              </a:xfrm>
              <a:prstGeom prst="donut">
                <a:avLst>
                  <a:gd name="adj" fmla="val 17477"/>
                </a:avLst>
              </a:prstGeom>
              <a:solidFill>
                <a:srgbClr val="0C2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76" name="Group 275"/>
              <p:cNvGrpSpPr/>
              <p:nvPr/>
            </p:nvGrpSpPr>
            <p:grpSpPr>
              <a:xfrm>
                <a:off x="536370" y="3455333"/>
                <a:ext cx="510096" cy="401072"/>
                <a:chOff x="349429" y="3616879"/>
                <a:chExt cx="510096" cy="401072"/>
              </a:xfrm>
            </p:grpSpPr>
            <p:sp>
              <p:nvSpPr>
                <p:cNvPr id="277" name="Round Diagonal Corner Rectangle 276"/>
                <p:cNvSpPr/>
                <p:nvPr/>
              </p:nvSpPr>
              <p:spPr>
                <a:xfrm>
                  <a:off x="404338" y="3805462"/>
                  <a:ext cx="400279" cy="162004"/>
                </a:xfrm>
                <a:prstGeom prst="round2Diag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78" name="TextBox 277"/>
                <p:cNvSpPr txBox="1"/>
                <p:nvPr/>
              </p:nvSpPr>
              <p:spPr>
                <a:xfrm>
                  <a:off x="349429" y="3616879"/>
                  <a:ext cx="510096" cy="401072"/>
                </a:xfrm>
                <a:prstGeom prst="rect">
                  <a:avLst/>
                </a:prstGeom>
                <a:noFill/>
              </p:spPr>
              <p:txBody>
                <a:bodyPr wrap="square" rtlCol="0">
                  <a:spAutoFit/>
                </a:bodyPr>
                <a:lstStyle/>
                <a:p>
                  <a:pPr algn="ctr">
                    <a:lnSpc>
                      <a:spcPct val="200000"/>
                    </a:lnSpc>
                  </a:pPr>
                  <a:r>
                    <a:rPr lang="en-US" sz="1200" dirty="0">
                      <a:solidFill>
                        <a:srgbClr val="FFFFFF"/>
                      </a:solidFill>
                      <a:latin typeface="Bahnschrift SemiBold" panose="020B0502040204020203" pitchFamily="34" charset="0"/>
                    </a:rPr>
                    <a:t>2021</a:t>
                  </a:r>
                  <a:endParaRPr lang="en-IN" sz="1200" dirty="0">
                    <a:solidFill>
                      <a:srgbClr val="FFFFFF"/>
                    </a:solidFill>
                    <a:latin typeface="Bahnschrift SemiBold" panose="020B0502040204020203" pitchFamily="34" charset="0"/>
                  </a:endParaRPr>
                </a:p>
              </p:txBody>
            </p:sp>
          </p:grpSp>
        </p:grpSp>
        <p:grpSp>
          <p:nvGrpSpPr>
            <p:cNvPr id="163" name="Group 162"/>
            <p:cNvGrpSpPr/>
            <p:nvPr/>
          </p:nvGrpSpPr>
          <p:grpSpPr>
            <a:xfrm>
              <a:off x="10446342" y="1271657"/>
              <a:ext cx="1484004" cy="2362282"/>
              <a:chOff x="157533" y="1184525"/>
              <a:chExt cx="1484004" cy="2362282"/>
            </a:xfrm>
          </p:grpSpPr>
          <p:grpSp>
            <p:nvGrpSpPr>
              <p:cNvPr id="164" name="Group 163"/>
              <p:cNvGrpSpPr/>
              <p:nvPr/>
            </p:nvGrpSpPr>
            <p:grpSpPr>
              <a:xfrm>
                <a:off x="157533" y="1184525"/>
                <a:ext cx="1484004" cy="2178031"/>
                <a:chOff x="3234065" y="1245054"/>
                <a:chExt cx="1783907" cy="2198812"/>
              </a:xfrm>
            </p:grpSpPr>
            <p:grpSp>
              <p:nvGrpSpPr>
                <p:cNvPr id="183" name="Group 182"/>
                <p:cNvGrpSpPr/>
                <p:nvPr/>
              </p:nvGrpSpPr>
              <p:grpSpPr>
                <a:xfrm>
                  <a:off x="3261238" y="1245054"/>
                  <a:ext cx="1729564" cy="2198812"/>
                  <a:chOff x="539742" y="1367710"/>
                  <a:chExt cx="1638316" cy="1905460"/>
                </a:xfrm>
              </p:grpSpPr>
              <p:sp>
                <p:nvSpPr>
                  <p:cNvPr id="186" name="Rectangle 185"/>
                  <p:cNvSpPr/>
                  <p:nvPr/>
                </p:nvSpPr>
                <p:spPr>
                  <a:xfrm>
                    <a:off x="539742" y="1367710"/>
                    <a:ext cx="1638316" cy="1905460"/>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Rectangle 186"/>
                  <p:cNvSpPr/>
                  <p:nvPr/>
                </p:nvSpPr>
                <p:spPr>
                  <a:xfrm>
                    <a:off x="622284" y="1425139"/>
                    <a:ext cx="1473231" cy="934173"/>
                  </a:xfrm>
                  <a:prstGeom prst="rect">
                    <a:avLst/>
                  </a:prstGeom>
                  <a:blipFill dpi="0" rotWithShape="1">
                    <a:blip r:embed="rId9" cstate="print">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a:stretch>
                      <a:fillRect l="-34865" t="-20800" r="-18171" b="-208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4" name="TextBox 183"/>
                <p:cNvSpPr txBox="1"/>
                <p:nvPr/>
              </p:nvSpPr>
              <p:spPr>
                <a:xfrm>
                  <a:off x="3345719" y="2422172"/>
                  <a:ext cx="1605538" cy="279642"/>
                </a:xfrm>
                <a:prstGeom prst="rect">
                  <a:avLst/>
                </a:prstGeom>
                <a:noFill/>
              </p:spPr>
              <p:txBody>
                <a:bodyPr wrap="none" rtlCol="0">
                  <a:spAutoFit/>
                </a:bodyPr>
                <a:lstStyle/>
                <a:p>
                  <a:pPr algn="ctr"/>
                  <a:r>
                    <a:rPr lang="en-US" sz="1200" dirty="0">
                      <a:solidFill>
                        <a:schemeClr val="bg1"/>
                      </a:solidFill>
                      <a:latin typeface="Bahnschrift SemiBold" panose="020B0502040204020203" pitchFamily="34" charset="0"/>
                    </a:rPr>
                    <a:t>Sun Atmosphere</a:t>
                  </a:r>
                  <a:endParaRPr lang="en-IN" sz="1200" dirty="0">
                    <a:solidFill>
                      <a:schemeClr val="bg1"/>
                    </a:solidFill>
                    <a:latin typeface="Bahnschrift SemiBold" panose="020B0502040204020203" pitchFamily="34" charset="0"/>
                  </a:endParaRPr>
                </a:p>
              </p:txBody>
            </p:sp>
            <p:sp>
              <p:nvSpPr>
                <p:cNvPr id="185" name="TextBox 184"/>
                <p:cNvSpPr txBox="1"/>
                <p:nvPr/>
              </p:nvSpPr>
              <p:spPr>
                <a:xfrm>
                  <a:off x="3234065" y="2667083"/>
                  <a:ext cx="1783907" cy="776782"/>
                </a:xfrm>
                <a:prstGeom prst="rect">
                  <a:avLst/>
                </a:prstGeom>
                <a:noFill/>
              </p:spPr>
              <p:txBody>
                <a:bodyPr wrap="square" rtlCol="0">
                  <a:spAutoFit/>
                </a:bodyPr>
                <a:lstStyle/>
                <a:p>
                  <a:pPr algn="ctr">
                    <a:lnSpc>
                      <a:spcPct val="200000"/>
                    </a:lnSpc>
                  </a:pPr>
                  <a:r>
                    <a:rPr lang="en-US" sz="1100" dirty="0">
                      <a:solidFill>
                        <a:schemeClr val="bg1"/>
                      </a:solidFill>
                      <a:latin typeface="Bahnschrift SemiBold" panose="020B0502040204020203" pitchFamily="34" charset="0"/>
                    </a:rPr>
                    <a:t>12,50,000 SQFT</a:t>
                  </a:r>
                </a:p>
                <a:p>
                  <a:pPr algn="ctr"/>
                  <a:r>
                    <a:rPr lang="en-US" sz="1100" dirty="0">
                      <a:solidFill>
                        <a:schemeClr val="bg1"/>
                      </a:solidFill>
                      <a:latin typeface="Bahnschrift SemiBold" panose="020B0502040204020203" pitchFamily="34" charset="0"/>
                    </a:rPr>
                    <a:t>Largest ticket size project (Ongoing) </a:t>
                  </a:r>
                  <a:endParaRPr lang="en-IN" sz="1100" dirty="0">
                    <a:solidFill>
                      <a:schemeClr val="bg1"/>
                    </a:solidFill>
                    <a:latin typeface="Bahnschrift SemiBold" panose="020B0502040204020203" pitchFamily="34" charset="0"/>
                  </a:endParaRPr>
                </a:p>
              </p:txBody>
            </p:sp>
          </p:grpSp>
          <p:cxnSp>
            <p:nvCxnSpPr>
              <p:cNvPr id="165" name="Straight Connector 164"/>
              <p:cNvCxnSpPr/>
              <p:nvPr/>
            </p:nvCxnSpPr>
            <p:spPr>
              <a:xfrm flipV="1">
                <a:off x="1044323" y="3354678"/>
                <a:ext cx="0" cy="192129"/>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5755237" y="1772117"/>
            <a:ext cx="1580883" cy="4770400"/>
            <a:chOff x="5461320" y="1529500"/>
            <a:chExt cx="1580883" cy="5013017"/>
          </a:xfrm>
        </p:grpSpPr>
        <p:grpSp>
          <p:nvGrpSpPr>
            <p:cNvPr id="166" name="Group 165"/>
            <p:cNvGrpSpPr/>
            <p:nvPr/>
          </p:nvGrpSpPr>
          <p:grpSpPr>
            <a:xfrm>
              <a:off x="5461320" y="4138920"/>
              <a:ext cx="1580883" cy="2403597"/>
              <a:chOff x="3033353" y="4059321"/>
              <a:chExt cx="1580883" cy="2403597"/>
            </a:xfrm>
          </p:grpSpPr>
          <p:grpSp>
            <p:nvGrpSpPr>
              <p:cNvPr id="167" name="Group 166"/>
              <p:cNvGrpSpPr/>
              <p:nvPr/>
            </p:nvGrpSpPr>
            <p:grpSpPr>
              <a:xfrm>
                <a:off x="3033353" y="4265944"/>
                <a:ext cx="1580883" cy="2196974"/>
                <a:chOff x="3188366" y="743494"/>
                <a:chExt cx="1900366" cy="2217936"/>
              </a:xfrm>
            </p:grpSpPr>
            <p:grpSp>
              <p:nvGrpSpPr>
                <p:cNvPr id="169" name="Group 168"/>
                <p:cNvGrpSpPr/>
                <p:nvPr/>
              </p:nvGrpSpPr>
              <p:grpSpPr>
                <a:xfrm>
                  <a:off x="3275905" y="743494"/>
                  <a:ext cx="1729565" cy="2217936"/>
                  <a:chOff x="553635" y="933064"/>
                  <a:chExt cx="1638317" cy="1922032"/>
                </a:xfrm>
              </p:grpSpPr>
              <p:sp>
                <p:nvSpPr>
                  <p:cNvPr id="172" name="Rectangle 171"/>
                  <p:cNvSpPr/>
                  <p:nvPr/>
                </p:nvSpPr>
                <p:spPr>
                  <a:xfrm>
                    <a:off x="553635" y="933064"/>
                    <a:ext cx="1638317" cy="1922032"/>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Rectangle 172"/>
                  <p:cNvSpPr/>
                  <p:nvPr/>
                </p:nvSpPr>
                <p:spPr>
                  <a:xfrm>
                    <a:off x="636177" y="990497"/>
                    <a:ext cx="1473231" cy="934173"/>
                  </a:xfrm>
                  <a:prstGeom prst="rect">
                    <a:avLst/>
                  </a:prstGeom>
                  <a:blipFill dpi="0" rotWithShape="1">
                    <a:blip r:embed="rId11"/>
                    <a:srcRect/>
                    <a:stretch>
                      <a:fillRect l="-22344" t="1115" r="-5650" b="-5627"/>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0" name="TextBox 169"/>
                <p:cNvSpPr txBox="1"/>
                <p:nvPr/>
              </p:nvSpPr>
              <p:spPr>
                <a:xfrm>
                  <a:off x="3575240" y="1920614"/>
                  <a:ext cx="1175829" cy="279642"/>
                </a:xfrm>
                <a:prstGeom prst="rect">
                  <a:avLst/>
                </a:prstGeom>
                <a:noFill/>
              </p:spPr>
              <p:txBody>
                <a:bodyPr wrap="none" rtlCol="0">
                  <a:spAutoFit/>
                </a:bodyPr>
                <a:lstStyle/>
                <a:p>
                  <a:pPr algn="ctr"/>
                  <a:r>
                    <a:rPr lang="en-US" sz="1200" dirty="0">
                      <a:solidFill>
                        <a:schemeClr val="bg1"/>
                      </a:solidFill>
                      <a:latin typeface="Bahnschrift SemiBold" panose="020B0502040204020203" pitchFamily="34" charset="0"/>
                    </a:rPr>
                    <a:t>The Banyan</a:t>
                  </a:r>
                  <a:endParaRPr lang="en-IN" sz="1200" dirty="0">
                    <a:solidFill>
                      <a:schemeClr val="bg1"/>
                    </a:solidFill>
                    <a:latin typeface="Bahnschrift SemiBold" panose="020B0502040204020203" pitchFamily="34" charset="0"/>
                  </a:endParaRPr>
                </a:p>
              </p:txBody>
            </p:sp>
            <p:sp>
              <p:nvSpPr>
                <p:cNvPr id="171" name="TextBox 170"/>
                <p:cNvSpPr txBox="1"/>
                <p:nvPr/>
              </p:nvSpPr>
              <p:spPr>
                <a:xfrm>
                  <a:off x="3188366" y="2336310"/>
                  <a:ext cx="1900366" cy="605890"/>
                </a:xfrm>
                <a:prstGeom prst="rect">
                  <a:avLst/>
                </a:prstGeom>
                <a:noFill/>
              </p:spPr>
              <p:txBody>
                <a:bodyPr wrap="square" rtlCol="0">
                  <a:spAutoFit/>
                </a:bodyPr>
                <a:lstStyle/>
                <a:p>
                  <a:pPr algn="ctr"/>
                  <a:r>
                    <a:rPr lang="en-US" sz="1100" dirty="0">
                      <a:solidFill>
                        <a:schemeClr val="bg1"/>
                      </a:solidFill>
                      <a:latin typeface="Bahnschrift SemiBold" panose="020B0502040204020203" pitchFamily="34" charset="0"/>
                    </a:rPr>
                    <a:t>The most luxurious Residential property in Ahmedabad</a:t>
                  </a:r>
                  <a:endParaRPr lang="en-IN" sz="1100" dirty="0">
                    <a:solidFill>
                      <a:schemeClr val="bg1"/>
                    </a:solidFill>
                    <a:latin typeface="Bahnschrift SemiBold" panose="020B0502040204020203" pitchFamily="34" charset="0"/>
                  </a:endParaRPr>
                </a:p>
              </p:txBody>
            </p:sp>
          </p:grpSp>
          <p:cxnSp>
            <p:nvCxnSpPr>
              <p:cNvPr id="168" name="Straight Connector 167"/>
              <p:cNvCxnSpPr/>
              <p:nvPr/>
            </p:nvCxnSpPr>
            <p:spPr>
              <a:xfrm flipV="1">
                <a:off x="3843573" y="4059321"/>
                <a:ext cx="690" cy="224640"/>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p:nvGrpSpPr>
          <p:grpSpPr>
            <a:xfrm>
              <a:off x="6012986" y="3624329"/>
              <a:ext cx="510096" cy="461665"/>
              <a:chOff x="536370" y="3455333"/>
              <a:chExt cx="510096" cy="461665"/>
            </a:xfrm>
          </p:grpSpPr>
          <p:sp>
            <p:nvSpPr>
              <p:cNvPr id="260" name="Donut 259"/>
              <p:cNvSpPr/>
              <p:nvPr/>
            </p:nvSpPr>
            <p:spPr>
              <a:xfrm>
                <a:off x="620366" y="3552294"/>
                <a:ext cx="346749" cy="346749"/>
              </a:xfrm>
              <a:prstGeom prst="donut">
                <a:avLst>
                  <a:gd name="adj" fmla="val 17477"/>
                </a:avLst>
              </a:prstGeom>
              <a:solidFill>
                <a:srgbClr val="0C2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61" name="Group 260"/>
              <p:cNvGrpSpPr/>
              <p:nvPr/>
            </p:nvGrpSpPr>
            <p:grpSpPr>
              <a:xfrm>
                <a:off x="536370" y="3455333"/>
                <a:ext cx="510096" cy="461665"/>
                <a:chOff x="349429" y="3616879"/>
                <a:chExt cx="510096" cy="461665"/>
              </a:xfrm>
            </p:grpSpPr>
            <p:sp>
              <p:nvSpPr>
                <p:cNvPr id="262" name="Round Diagonal Corner Rectangle 261"/>
                <p:cNvSpPr/>
                <p:nvPr/>
              </p:nvSpPr>
              <p:spPr>
                <a:xfrm>
                  <a:off x="404338" y="3805462"/>
                  <a:ext cx="400279" cy="162004"/>
                </a:xfrm>
                <a:prstGeom prst="round2Diag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63" name="TextBox 262"/>
                <p:cNvSpPr txBox="1"/>
                <p:nvPr/>
              </p:nvSpPr>
              <p:spPr>
                <a:xfrm>
                  <a:off x="349429" y="3616879"/>
                  <a:ext cx="510096" cy="461665"/>
                </a:xfrm>
                <a:prstGeom prst="rect">
                  <a:avLst/>
                </a:prstGeom>
                <a:noFill/>
              </p:spPr>
              <p:txBody>
                <a:bodyPr wrap="square" rtlCol="0">
                  <a:spAutoFit/>
                </a:bodyPr>
                <a:lstStyle/>
                <a:p>
                  <a:pPr algn="ctr">
                    <a:lnSpc>
                      <a:spcPct val="200000"/>
                    </a:lnSpc>
                  </a:pPr>
                  <a:r>
                    <a:rPr lang="en-US" sz="1200" dirty="0">
                      <a:solidFill>
                        <a:srgbClr val="FFFFFF"/>
                      </a:solidFill>
                      <a:latin typeface="Bahnschrift SemiBold" panose="020B0502040204020203" pitchFamily="34" charset="0"/>
                    </a:rPr>
                    <a:t>2018</a:t>
                  </a:r>
                  <a:endParaRPr lang="en-IN" sz="1200" dirty="0">
                    <a:solidFill>
                      <a:srgbClr val="FFFFFF"/>
                    </a:solidFill>
                    <a:latin typeface="Bahnschrift SemiBold" panose="020B0502040204020203" pitchFamily="34" charset="0"/>
                  </a:endParaRPr>
                </a:p>
              </p:txBody>
            </p:sp>
          </p:grpSp>
        </p:grpSp>
        <p:grpSp>
          <p:nvGrpSpPr>
            <p:cNvPr id="11" name="Group 10"/>
            <p:cNvGrpSpPr/>
            <p:nvPr/>
          </p:nvGrpSpPr>
          <p:grpSpPr>
            <a:xfrm>
              <a:off x="5539867" y="1529500"/>
              <a:ext cx="1456334" cy="2110464"/>
              <a:chOff x="5539867" y="1516820"/>
              <a:chExt cx="1456334" cy="2110464"/>
            </a:xfrm>
          </p:grpSpPr>
          <p:grpSp>
            <p:nvGrpSpPr>
              <p:cNvPr id="111" name="Group 110"/>
              <p:cNvGrpSpPr/>
              <p:nvPr/>
            </p:nvGrpSpPr>
            <p:grpSpPr>
              <a:xfrm>
                <a:off x="5539867" y="1516820"/>
                <a:ext cx="1456334" cy="1918068"/>
                <a:chOff x="3255287" y="1530995"/>
                <a:chExt cx="1750647" cy="1936368"/>
              </a:xfrm>
            </p:grpSpPr>
            <p:grpSp>
              <p:nvGrpSpPr>
                <p:cNvPr id="113" name="Group 112"/>
                <p:cNvGrpSpPr/>
                <p:nvPr/>
              </p:nvGrpSpPr>
              <p:grpSpPr>
                <a:xfrm>
                  <a:off x="3261238" y="1530995"/>
                  <a:ext cx="1729565" cy="1930166"/>
                  <a:chOff x="539742" y="1615502"/>
                  <a:chExt cx="1638317" cy="1672654"/>
                </a:xfrm>
              </p:grpSpPr>
              <p:sp>
                <p:nvSpPr>
                  <p:cNvPr id="116" name="Rectangle 115"/>
                  <p:cNvSpPr/>
                  <p:nvPr/>
                </p:nvSpPr>
                <p:spPr>
                  <a:xfrm>
                    <a:off x="539742" y="1615502"/>
                    <a:ext cx="1638317" cy="1672654"/>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p:cNvSpPr/>
                  <p:nvPr/>
                </p:nvSpPr>
                <p:spPr>
                  <a:xfrm>
                    <a:off x="622283" y="1675756"/>
                    <a:ext cx="1473231" cy="934173"/>
                  </a:xfrm>
                  <a:prstGeom prst="rect">
                    <a:avLst/>
                  </a:prstGeom>
                  <a:blipFill dpi="0" rotWithShape="1">
                    <a:blip r:embed="rId12" cstate="print">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4" name="TextBox 113"/>
                <p:cNvSpPr txBox="1"/>
                <p:nvPr/>
              </p:nvSpPr>
              <p:spPr>
                <a:xfrm>
                  <a:off x="3779067" y="2723444"/>
                  <a:ext cx="693899" cy="279642"/>
                </a:xfrm>
                <a:prstGeom prst="rect">
                  <a:avLst/>
                </a:prstGeom>
                <a:noFill/>
              </p:spPr>
              <p:txBody>
                <a:bodyPr wrap="none" rtlCol="0">
                  <a:spAutoFit/>
                </a:bodyPr>
                <a:lstStyle/>
                <a:p>
                  <a:pPr algn="ctr"/>
                  <a:r>
                    <a:rPr lang="en-US" sz="1200" dirty="0">
                      <a:solidFill>
                        <a:schemeClr val="bg1"/>
                      </a:solidFill>
                      <a:latin typeface="Bahnschrift SemiBold" panose="020B0502040204020203" pitchFamily="34" charset="0"/>
                    </a:rPr>
                    <a:t>One49</a:t>
                  </a:r>
                  <a:endParaRPr lang="en-IN" sz="1200" dirty="0">
                    <a:solidFill>
                      <a:schemeClr val="bg1"/>
                    </a:solidFill>
                    <a:latin typeface="Bahnschrift SemiBold" panose="020B0502040204020203" pitchFamily="34" charset="0"/>
                  </a:endParaRPr>
                </a:p>
              </p:txBody>
            </p:sp>
            <p:sp>
              <p:nvSpPr>
                <p:cNvPr id="115" name="TextBox 114"/>
                <p:cNvSpPr txBox="1"/>
                <p:nvPr/>
              </p:nvSpPr>
              <p:spPr>
                <a:xfrm>
                  <a:off x="3255287" y="3032365"/>
                  <a:ext cx="1750647" cy="434998"/>
                </a:xfrm>
                <a:prstGeom prst="rect">
                  <a:avLst/>
                </a:prstGeom>
                <a:noFill/>
              </p:spPr>
              <p:txBody>
                <a:bodyPr wrap="square" rtlCol="0">
                  <a:spAutoFit/>
                </a:bodyPr>
                <a:lstStyle/>
                <a:p>
                  <a:pPr algn="ctr"/>
                  <a:r>
                    <a:rPr lang="en-US" sz="1100" dirty="0">
                      <a:solidFill>
                        <a:schemeClr val="bg1"/>
                      </a:solidFill>
                      <a:latin typeface="Bahnschrift SemiBold" panose="020B0502040204020203" pitchFamily="34" charset="0"/>
                    </a:rPr>
                    <a:t>First 70 m tall Residential project</a:t>
                  </a:r>
                  <a:endParaRPr lang="en-IN" sz="1100" dirty="0">
                    <a:solidFill>
                      <a:schemeClr val="bg1"/>
                    </a:solidFill>
                    <a:latin typeface="Bahnschrift SemiBold" panose="020B0502040204020203" pitchFamily="34" charset="0"/>
                  </a:endParaRPr>
                </a:p>
              </p:txBody>
            </p:sp>
          </p:grpSp>
          <p:cxnSp>
            <p:nvCxnSpPr>
              <p:cNvPr id="154" name="Straight Connector 153"/>
              <p:cNvCxnSpPr/>
              <p:nvPr/>
            </p:nvCxnSpPr>
            <p:spPr>
              <a:xfrm flipV="1">
                <a:off x="6254754" y="3411888"/>
                <a:ext cx="1654" cy="215396"/>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4170598" y="1595886"/>
            <a:ext cx="1580883" cy="4936003"/>
            <a:chOff x="3777857" y="1343218"/>
            <a:chExt cx="1580883" cy="5187042"/>
          </a:xfrm>
        </p:grpSpPr>
        <p:grpSp>
          <p:nvGrpSpPr>
            <p:cNvPr id="31" name="Group 30"/>
            <p:cNvGrpSpPr/>
            <p:nvPr/>
          </p:nvGrpSpPr>
          <p:grpSpPr>
            <a:xfrm>
              <a:off x="3777857" y="4138920"/>
              <a:ext cx="1580883" cy="2391340"/>
              <a:chOff x="4105557" y="4026621"/>
              <a:chExt cx="1580883" cy="2391340"/>
            </a:xfrm>
          </p:grpSpPr>
          <p:grpSp>
            <p:nvGrpSpPr>
              <p:cNvPr id="98" name="Group 97"/>
              <p:cNvGrpSpPr/>
              <p:nvPr/>
            </p:nvGrpSpPr>
            <p:grpSpPr>
              <a:xfrm>
                <a:off x="4105557" y="4233613"/>
                <a:ext cx="1580883" cy="2184348"/>
                <a:chOff x="3283448" y="5641485"/>
                <a:chExt cx="1900366" cy="2205189"/>
              </a:xfrm>
            </p:grpSpPr>
            <p:sp>
              <p:nvSpPr>
                <p:cNvPr id="101" name="Rectangle 100"/>
                <p:cNvSpPr/>
                <p:nvPr/>
              </p:nvSpPr>
              <p:spPr>
                <a:xfrm>
                  <a:off x="3368852" y="5641485"/>
                  <a:ext cx="1729564" cy="2205189"/>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101"/>
                <p:cNvSpPr/>
                <p:nvPr/>
              </p:nvSpPr>
              <p:spPr>
                <a:xfrm>
                  <a:off x="3455989" y="5707755"/>
                  <a:ext cx="1555284" cy="1077992"/>
                </a:xfrm>
                <a:prstGeom prst="rect">
                  <a:avLst/>
                </a:prstGeom>
                <a:blipFill dpi="0" rotWithShape="1">
                  <a:blip r:embed="rId13" cstate="print">
                    <a:extLst>
                      <a:ext uri="{28A0092B-C50C-407E-A947-70E740481C1C}">
                        <a14:useLocalDpi xmlns:a14="http://schemas.microsoft.com/office/drawing/2010/main" val="0"/>
                      </a:ext>
                    </a:extLst>
                  </a:blip>
                  <a:srcRect/>
                  <a:stretch>
                    <a:fillRect l="-5552" t="-6772" r="-5552" b="-6772"/>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p:cNvSpPr txBox="1"/>
                <p:nvPr/>
              </p:nvSpPr>
              <p:spPr>
                <a:xfrm>
                  <a:off x="3549819" y="6818603"/>
                  <a:ext cx="1412567" cy="276999"/>
                </a:xfrm>
                <a:prstGeom prst="rect">
                  <a:avLst/>
                </a:prstGeom>
                <a:noFill/>
              </p:spPr>
              <p:txBody>
                <a:bodyPr wrap="none" rtlCol="0">
                  <a:spAutoFit/>
                </a:bodyPr>
                <a:lstStyle/>
                <a:p>
                  <a:pPr algn="ctr"/>
                  <a:r>
                    <a:rPr lang="en-US" sz="1200" dirty="0" err="1">
                      <a:solidFill>
                        <a:schemeClr val="bg1"/>
                      </a:solidFill>
                      <a:latin typeface="Bahnschrift SemiBold" panose="020B0502040204020203" pitchFamily="34" charset="0"/>
                    </a:rPr>
                    <a:t>Unicharm</a:t>
                  </a:r>
                  <a:r>
                    <a:rPr lang="en-US" sz="1200" dirty="0">
                      <a:solidFill>
                        <a:schemeClr val="bg1"/>
                      </a:solidFill>
                      <a:latin typeface="Bahnschrift SemiBold" panose="020B0502040204020203" pitchFamily="34" charset="0"/>
                    </a:rPr>
                    <a:t> Factory</a:t>
                  </a:r>
                  <a:endParaRPr lang="en-IN" sz="1200" dirty="0">
                    <a:solidFill>
                      <a:schemeClr val="bg1"/>
                    </a:solidFill>
                    <a:latin typeface="Bahnschrift SemiBold" panose="020B0502040204020203" pitchFamily="34" charset="0"/>
                  </a:endParaRPr>
                </a:p>
              </p:txBody>
            </p:sp>
            <p:sp>
              <p:nvSpPr>
                <p:cNvPr id="104" name="TextBox 103"/>
                <p:cNvSpPr txBox="1"/>
                <p:nvPr/>
              </p:nvSpPr>
              <p:spPr>
                <a:xfrm>
                  <a:off x="3283448" y="7077233"/>
                  <a:ext cx="1900366" cy="769441"/>
                </a:xfrm>
                <a:prstGeom prst="rect">
                  <a:avLst/>
                </a:prstGeom>
                <a:noFill/>
              </p:spPr>
              <p:txBody>
                <a:bodyPr wrap="square" rtlCol="0">
                  <a:spAutoFit/>
                </a:bodyPr>
                <a:lstStyle/>
                <a:p>
                  <a:pPr algn="ctr">
                    <a:lnSpc>
                      <a:spcPct val="200000"/>
                    </a:lnSpc>
                  </a:pPr>
                  <a:r>
                    <a:rPr lang="en-US" sz="1100" dirty="0">
                      <a:solidFill>
                        <a:schemeClr val="bg1"/>
                      </a:solidFill>
                      <a:latin typeface="Bahnschrift SemiBold" panose="020B0502040204020203" pitchFamily="34" charset="0"/>
                    </a:rPr>
                    <a:t>7,00,000 SQFT</a:t>
                  </a:r>
                </a:p>
                <a:p>
                  <a:pPr algn="ctr"/>
                  <a:r>
                    <a:rPr lang="en-US" sz="1100" dirty="0">
                      <a:solidFill>
                        <a:schemeClr val="bg1"/>
                      </a:solidFill>
                      <a:latin typeface="Bahnschrift SemiBold" panose="020B0502040204020203" pitchFamily="34" charset="0"/>
                    </a:rPr>
                    <a:t>Largest Built-up Industrial project </a:t>
                  </a:r>
                  <a:endParaRPr lang="en-IN" sz="1100" dirty="0">
                    <a:solidFill>
                      <a:schemeClr val="bg1"/>
                    </a:solidFill>
                    <a:latin typeface="Bahnschrift SemiBold" panose="020B0502040204020203" pitchFamily="34" charset="0"/>
                  </a:endParaRPr>
                </a:p>
              </p:txBody>
            </p:sp>
          </p:grpSp>
          <p:cxnSp>
            <p:nvCxnSpPr>
              <p:cNvPr id="100" name="Straight Connector 99"/>
              <p:cNvCxnSpPr/>
              <p:nvPr/>
            </p:nvCxnSpPr>
            <p:spPr>
              <a:xfrm flipV="1">
                <a:off x="4883252" y="4026621"/>
                <a:ext cx="0" cy="230145"/>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p:nvGrpSpPr>
          <p:grpSpPr>
            <a:xfrm>
              <a:off x="4301862" y="3630454"/>
              <a:ext cx="510096" cy="461665"/>
              <a:chOff x="536370" y="3455333"/>
              <a:chExt cx="510096" cy="461665"/>
            </a:xfrm>
          </p:grpSpPr>
          <p:sp>
            <p:nvSpPr>
              <p:cNvPr id="255" name="Donut 254"/>
              <p:cNvSpPr/>
              <p:nvPr/>
            </p:nvSpPr>
            <p:spPr>
              <a:xfrm>
                <a:off x="620366" y="3552294"/>
                <a:ext cx="346749" cy="346749"/>
              </a:xfrm>
              <a:prstGeom prst="donut">
                <a:avLst>
                  <a:gd name="adj" fmla="val 17477"/>
                </a:avLst>
              </a:prstGeom>
              <a:solidFill>
                <a:srgbClr val="0C2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56" name="Group 255"/>
              <p:cNvGrpSpPr/>
              <p:nvPr/>
            </p:nvGrpSpPr>
            <p:grpSpPr>
              <a:xfrm>
                <a:off x="536370" y="3455333"/>
                <a:ext cx="510096" cy="461665"/>
                <a:chOff x="349429" y="3616879"/>
                <a:chExt cx="510096" cy="461665"/>
              </a:xfrm>
            </p:grpSpPr>
            <p:sp>
              <p:nvSpPr>
                <p:cNvPr id="257" name="Round Diagonal Corner Rectangle 256"/>
                <p:cNvSpPr/>
                <p:nvPr/>
              </p:nvSpPr>
              <p:spPr>
                <a:xfrm>
                  <a:off x="404338" y="3805462"/>
                  <a:ext cx="400279" cy="162004"/>
                </a:xfrm>
                <a:prstGeom prst="round2Diag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8" name="TextBox 257"/>
                <p:cNvSpPr txBox="1"/>
                <p:nvPr/>
              </p:nvSpPr>
              <p:spPr>
                <a:xfrm>
                  <a:off x="349429" y="3616879"/>
                  <a:ext cx="510096" cy="461665"/>
                </a:xfrm>
                <a:prstGeom prst="rect">
                  <a:avLst/>
                </a:prstGeom>
                <a:noFill/>
              </p:spPr>
              <p:txBody>
                <a:bodyPr wrap="square" rtlCol="0">
                  <a:spAutoFit/>
                </a:bodyPr>
                <a:lstStyle/>
                <a:p>
                  <a:pPr algn="ctr">
                    <a:lnSpc>
                      <a:spcPct val="200000"/>
                    </a:lnSpc>
                  </a:pPr>
                  <a:r>
                    <a:rPr lang="en-US" sz="1200" dirty="0">
                      <a:solidFill>
                        <a:srgbClr val="FFFFFF"/>
                      </a:solidFill>
                      <a:latin typeface="Bahnschrift SemiBold" panose="020B0502040204020203" pitchFamily="34" charset="0"/>
                    </a:rPr>
                    <a:t>2017</a:t>
                  </a:r>
                  <a:endParaRPr lang="en-IN" sz="1200" dirty="0">
                    <a:solidFill>
                      <a:srgbClr val="FFFFFF"/>
                    </a:solidFill>
                    <a:latin typeface="Bahnschrift SemiBold" panose="020B0502040204020203" pitchFamily="34" charset="0"/>
                  </a:endParaRPr>
                </a:p>
              </p:txBody>
            </p:sp>
          </p:grpSp>
        </p:grpSp>
        <p:grpSp>
          <p:nvGrpSpPr>
            <p:cNvPr id="13" name="Group 12"/>
            <p:cNvGrpSpPr/>
            <p:nvPr/>
          </p:nvGrpSpPr>
          <p:grpSpPr>
            <a:xfrm>
              <a:off x="3846177" y="1343218"/>
              <a:ext cx="1456334" cy="2287779"/>
              <a:chOff x="3998434" y="1211242"/>
              <a:chExt cx="1456334" cy="2287779"/>
            </a:xfrm>
          </p:grpSpPr>
          <p:grpSp>
            <p:nvGrpSpPr>
              <p:cNvPr id="97" name="Group 96"/>
              <p:cNvGrpSpPr/>
              <p:nvPr/>
            </p:nvGrpSpPr>
            <p:grpSpPr>
              <a:xfrm>
                <a:off x="3998434" y="1211242"/>
                <a:ext cx="1456334" cy="2113835"/>
                <a:chOff x="3250694" y="1373043"/>
                <a:chExt cx="1750647" cy="2134003"/>
              </a:xfrm>
            </p:grpSpPr>
            <p:grpSp>
              <p:nvGrpSpPr>
                <p:cNvPr id="105" name="Group 104"/>
                <p:cNvGrpSpPr/>
                <p:nvPr/>
              </p:nvGrpSpPr>
              <p:grpSpPr>
                <a:xfrm>
                  <a:off x="3261238" y="1373043"/>
                  <a:ext cx="1729565" cy="2125173"/>
                  <a:chOff x="539742" y="1478623"/>
                  <a:chExt cx="1638317" cy="1841644"/>
                </a:xfrm>
              </p:grpSpPr>
              <p:sp>
                <p:nvSpPr>
                  <p:cNvPr id="108" name="Rectangle 107"/>
                  <p:cNvSpPr/>
                  <p:nvPr/>
                </p:nvSpPr>
                <p:spPr>
                  <a:xfrm>
                    <a:off x="539742" y="1478623"/>
                    <a:ext cx="1638317" cy="1841644"/>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108"/>
                  <p:cNvSpPr/>
                  <p:nvPr/>
                </p:nvSpPr>
                <p:spPr>
                  <a:xfrm>
                    <a:off x="607769" y="1548348"/>
                    <a:ext cx="1473231" cy="934173"/>
                  </a:xfrm>
                  <a:prstGeom prst="rect">
                    <a:avLst/>
                  </a:prstGeom>
                  <a:blipFill dpi="0" rotWithShape="1">
                    <a:blip r:embed="rId14" cstate="print">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6" name="TextBox 105"/>
                <p:cNvSpPr txBox="1"/>
                <p:nvPr/>
              </p:nvSpPr>
              <p:spPr>
                <a:xfrm>
                  <a:off x="3778767" y="2550272"/>
                  <a:ext cx="750526" cy="276999"/>
                </a:xfrm>
                <a:prstGeom prst="rect">
                  <a:avLst/>
                </a:prstGeom>
                <a:noFill/>
              </p:spPr>
              <p:txBody>
                <a:bodyPr wrap="none" rtlCol="0">
                  <a:spAutoFit/>
                </a:bodyPr>
                <a:lstStyle/>
                <a:p>
                  <a:pPr algn="ctr"/>
                  <a:r>
                    <a:rPr lang="en-US" sz="1200" dirty="0" err="1">
                      <a:solidFill>
                        <a:schemeClr val="bg1"/>
                      </a:solidFill>
                      <a:latin typeface="Bahnschrift SemiBold" panose="020B0502040204020203" pitchFamily="34" charset="0"/>
                    </a:rPr>
                    <a:t>Sumel</a:t>
                  </a:r>
                  <a:r>
                    <a:rPr lang="en-US" sz="1200" dirty="0">
                      <a:solidFill>
                        <a:schemeClr val="bg1"/>
                      </a:solidFill>
                      <a:latin typeface="Bahnschrift SemiBold" panose="020B0502040204020203" pitchFamily="34" charset="0"/>
                    </a:rPr>
                    <a:t> 8</a:t>
                  </a:r>
                  <a:endParaRPr lang="en-IN" sz="1200" dirty="0">
                    <a:solidFill>
                      <a:schemeClr val="bg1"/>
                    </a:solidFill>
                    <a:latin typeface="Bahnschrift SemiBold" panose="020B0502040204020203" pitchFamily="34" charset="0"/>
                  </a:endParaRPr>
                </a:p>
              </p:txBody>
            </p:sp>
            <p:sp>
              <p:nvSpPr>
                <p:cNvPr id="107" name="TextBox 106"/>
                <p:cNvSpPr txBox="1"/>
                <p:nvPr/>
              </p:nvSpPr>
              <p:spPr>
                <a:xfrm>
                  <a:off x="3250694" y="2737605"/>
                  <a:ext cx="1750647" cy="769441"/>
                </a:xfrm>
                <a:prstGeom prst="rect">
                  <a:avLst/>
                </a:prstGeom>
                <a:noFill/>
              </p:spPr>
              <p:txBody>
                <a:bodyPr wrap="square" rtlCol="0">
                  <a:spAutoFit/>
                </a:bodyPr>
                <a:lstStyle/>
                <a:p>
                  <a:pPr algn="ctr">
                    <a:lnSpc>
                      <a:spcPct val="200000"/>
                    </a:lnSpc>
                  </a:pPr>
                  <a:r>
                    <a:rPr lang="en-US" sz="1100" dirty="0">
                      <a:solidFill>
                        <a:schemeClr val="bg1"/>
                      </a:solidFill>
                      <a:latin typeface="Bahnschrift SemiBold" panose="020B0502040204020203" pitchFamily="34" charset="0"/>
                    </a:rPr>
                    <a:t>16,00,000 SQFT</a:t>
                  </a:r>
                </a:p>
                <a:p>
                  <a:pPr algn="ctr"/>
                  <a:r>
                    <a:rPr lang="en-US" sz="1100" dirty="0">
                      <a:solidFill>
                        <a:schemeClr val="bg1"/>
                      </a:solidFill>
                      <a:latin typeface="Bahnschrift SemiBold" panose="020B0502040204020203" pitchFamily="34" charset="0"/>
                    </a:rPr>
                    <a:t>Largest Built-up Commercial project </a:t>
                  </a:r>
                  <a:endParaRPr lang="en-IN" sz="1100" dirty="0">
                    <a:solidFill>
                      <a:schemeClr val="bg1"/>
                    </a:solidFill>
                    <a:latin typeface="Bahnschrift SemiBold" panose="020B0502040204020203" pitchFamily="34" charset="0"/>
                  </a:endParaRPr>
                </a:p>
              </p:txBody>
            </p:sp>
          </p:grpSp>
          <p:cxnSp>
            <p:nvCxnSpPr>
              <p:cNvPr id="157" name="Straight Connector 156"/>
              <p:cNvCxnSpPr/>
              <p:nvPr/>
            </p:nvCxnSpPr>
            <p:spPr>
              <a:xfrm flipV="1">
                <a:off x="4707809" y="3283625"/>
                <a:ext cx="1654" cy="215396"/>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grpSp>
      <p:grpSp>
        <p:nvGrpSpPr>
          <p:cNvPr id="18" name="Group 17"/>
          <p:cNvGrpSpPr/>
          <p:nvPr/>
        </p:nvGrpSpPr>
        <p:grpSpPr>
          <a:xfrm>
            <a:off x="2649093" y="1640761"/>
            <a:ext cx="1456334" cy="2470531"/>
            <a:chOff x="2182175" y="1514437"/>
            <a:chExt cx="1456334" cy="2596179"/>
          </a:xfrm>
        </p:grpSpPr>
        <p:grpSp>
          <p:nvGrpSpPr>
            <p:cNvPr id="249" name="Group 248"/>
            <p:cNvGrpSpPr/>
            <p:nvPr/>
          </p:nvGrpSpPr>
          <p:grpSpPr>
            <a:xfrm>
              <a:off x="2648442" y="3625472"/>
              <a:ext cx="715580" cy="485144"/>
              <a:chOff x="536370" y="3455333"/>
              <a:chExt cx="715580" cy="485144"/>
            </a:xfrm>
          </p:grpSpPr>
          <p:sp>
            <p:nvSpPr>
              <p:cNvPr id="250" name="Donut 249"/>
              <p:cNvSpPr/>
              <p:nvPr/>
            </p:nvSpPr>
            <p:spPr>
              <a:xfrm>
                <a:off x="620366" y="3552294"/>
                <a:ext cx="346749" cy="346749"/>
              </a:xfrm>
              <a:prstGeom prst="donut">
                <a:avLst>
                  <a:gd name="adj" fmla="val 17477"/>
                </a:avLst>
              </a:prstGeom>
              <a:solidFill>
                <a:srgbClr val="0C2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51" name="Group 250"/>
              <p:cNvGrpSpPr/>
              <p:nvPr/>
            </p:nvGrpSpPr>
            <p:grpSpPr>
              <a:xfrm>
                <a:off x="536370" y="3455333"/>
                <a:ext cx="715580" cy="485144"/>
                <a:chOff x="349429" y="3616879"/>
                <a:chExt cx="715580" cy="485144"/>
              </a:xfrm>
            </p:grpSpPr>
            <p:sp>
              <p:nvSpPr>
                <p:cNvPr id="252" name="Round Diagonal Corner Rectangle 251"/>
                <p:cNvSpPr/>
                <p:nvPr/>
              </p:nvSpPr>
              <p:spPr>
                <a:xfrm>
                  <a:off x="404338" y="3805462"/>
                  <a:ext cx="400279" cy="162004"/>
                </a:xfrm>
                <a:prstGeom prst="round2Diag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3" name="TextBox 252"/>
                <p:cNvSpPr txBox="1"/>
                <p:nvPr/>
              </p:nvSpPr>
              <p:spPr>
                <a:xfrm>
                  <a:off x="349429" y="3616879"/>
                  <a:ext cx="715580" cy="485144"/>
                </a:xfrm>
                <a:prstGeom prst="rect">
                  <a:avLst/>
                </a:prstGeom>
                <a:noFill/>
              </p:spPr>
              <p:txBody>
                <a:bodyPr wrap="square" rtlCol="0">
                  <a:spAutoFit/>
                </a:bodyPr>
                <a:lstStyle/>
                <a:p>
                  <a:pPr algn="ctr">
                    <a:lnSpc>
                      <a:spcPct val="200000"/>
                    </a:lnSpc>
                  </a:pPr>
                  <a:r>
                    <a:rPr lang="en-US" sz="1200" dirty="0">
                      <a:solidFill>
                        <a:srgbClr val="FFFFFF"/>
                      </a:solidFill>
                      <a:latin typeface="Bahnschrift SemiBold" panose="020B0502040204020203" pitchFamily="34" charset="0"/>
                    </a:rPr>
                    <a:t>2016</a:t>
                  </a:r>
                  <a:endParaRPr lang="en-IN" sz="1200" dirty="0">
                    <a:solidFill>
                      <a:srgbClr val="FFFFFF"/>
                    </a:solidFill>
                    <a:latin typeface="Bahnschrift SemiBold" panose="020B0502040204020203" pitchFamily="34" charset="0"/>
                  </a:endParaRPr>
                </a:p>
              </p:txBody>
            </p:sp>
          </p:grpSp>
        </p:grpSp>
        <p:grpSp>
          <p:nvGrpSpPr>
            <p:cNvPr id="17" name="Group 16"/>
            <p:cNvGrpSpPr/>
            <p:nvPr/>
          </p:nvGrpSpPr>
          <p:grpSpPr>
            <a:xfrm>
              <a:off x="2182175" y="1514437"/>
              <a:ext cx="1456334" cy="2126377"/>
              <a:chOff x="2063210" y="1494700"/>
              <a:chExt cx="1456334" cy="2126377"/>
            </a:xfrm>
          </p:grpSpPr>
          <p:grpSp>
            <p:nvGrpSpPr>
              <p:cNvPr id="176" name="Group 175"/>
              <p:cNvGrpSpPr/>
              <p:nvPr/>
            </p:nvGrpSpPr>
            <p:grpSpPr>
              <a:xfrm>
                <a:off x="2063210" y="1494700"/>
                <a:ext cx="1456334" cy="1918067"/>
                <a:chOff x="3255287" y="1506818"/>
                <a:chExt cx="1750647" cy="1936367"/>
              </a:xfrm>
            </p:grpSpPr>
            <p:grpSp>
              <p:nvGrpSpPr>
                <p:cNvPr id="178" name="Group 177"/>
                <p:cNvGrpSpPr/>
                <p:nvPr/>
              </p:nvGrpSpPr>
              <p:grpSpPr>
                <a:xfrm>
                  <a:off x="3261238" y="1506818"/>
                  <a:ext cx="1729565" cy="1930166"/>
                  <a:chOff x="539742" y="1594550"/>
                  <a:chExt cx="1638317" cy="1672654"/>
                </a:xfrm>
              </p:grpSpPr>
              <p:sp>
                <p:nvSpPr>
                  <p:cNvPr id="181" name="Rectangle 180"/>
                  <p:cNvSpPr/>
                  <p:nvPr/>
                </p:nvSpPr>
                <p:spPr>
                  <a:xfrm>
                    <a:off x="539742" y="1594550"/>
                    <a:ext cx="1638317" cy="1672654"/>
                  </a:xfrm>
                  <a:prstGeom prst="rect">
                    <a:avLst/>
                  </a:prstGeom>
                  <a:solidFill>
                    <a:srgbClr val="0C2F5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Rectangle 181"/>
                  <p:cNvSpPr/>
                  <p:nvPr/>
                </p:nvSpPr>
                <p:spPr>
                  <a:xfrm>
                    <a:off x="622283" y="1654804"/>
                    <a:ext cx="1473231" cy="934173"/>
                  </a:xfrm>
                  <a:prstGeom prst="rect">
                    <a:avLst/>
                  </a:prstGeom>
                  <a:blipFill dpi="0" rotWithShape="1">
                    <a:blip r:embed="rId15"/>
                    <a:srcRect/>
                    <a:stretch>
                      <a:fillRect l="-32083" t="-2256" r="-20953" b="-2256"/>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9" name="TextBox 178"/>
                <p:cNvSpPr txBox="1"/>
                <p:nvPr/>
              </p:nvSpPr>
              <p:spPr>
                <a:xfrm>
                  <a:off x="3628670" y="2699268"/>
                  <a:ext cx="994696" cy="279642"/>
                </a:xfrm>
                <a:prstGeom prst="rect">
                  <a:avLst/>
                </a:prstGeom>
                <a:noFill/>
              </p:spPr>
              <p:txBody>
                <a:bodyPr wrap="none" rtlCol="0">
                  <a:spAutoFit/>
                </a:bodyPr>
                <a:lstStyle/>
                <a:p>
                  <a:pPr algn="ctr"/>
                  <a:r>
                    <a:rPr lang="en-US" sz="1200" dirty="0">
                      <a:solidFill>
                        <a:schemeClr val="bg1"/>
                      </a:solidFill>
                      <a:latin typeface="Bahnschrift SemiBold" panose="020B0502040204020203" pitchFamily="34" charset="0"/>
                    </a:rPr>
                    <a:t>Sun </a:t>
                  </a:r>
                  <a:r>
                    <a:rPr lang="en-US" sz="1200" dirty="0" err="1">
                      <a:solidFill>
                        <a:schemeClr val="bg1"/>
                      </a:solidFill>
                      <a:latin typeface="Bahnschrift SemiBold" panose="020B0502040204020203" pitchFamily="34" charset="0"/>
                    </a:rPr>
                    <a:t>Evoq</a:t>
                  </a:r>
                  <a:endParaRPr lang="en-IN" sz="1200" dirty="0">
                    <a:solidFill>
                      <a:schemeClr val="bg1"/>
                    </a:solidFill>
                    <a:latin typeface="Bahnschrift SemiBold" panose="020B0502040204020203" pitchFamily="34" charset="0"/>
                  </a:endParaRPr>
                </a:p>
              </p:txBody>
            </p:sp>
            <p:sp>
              <p:nvSpPr>
                <p:cNvPr id="180" name="TextBox 179"/>
                <p:cNvSpPr txBox="1"/>
                <p:nvPr/>
              </p:nvSpPr>
              <p:spPr>
                <a:xfrm>
                  <a:off x="3255287" y="3008187"/>
                  <a:ext cx="1750647" cy="434998"/>
                </a:xfrm>
                <a:prstGeom prst="rect">
                  <a:avLst/>
                </a:prstGeom>
                <a:noFill/>
              </p:spPr>
              <p:txBody>
                <a:bodyPr wrap="square" rtlCol="0">
                  <a:spAutoFit/>
                </a:bodyPr>
                <a:lstStyle/>
                <a:p>
                  <a:pPr algn="ctr"/>
                  <a:r>
                    <a:rPr lang="en-US" sz="1100" dirty="0">
                      <a:solidFill>
                        <a:schemeClr val="bg1"/>
                      </a:solidFill>
                      <a:latin typeface="Bahnschrift SemiBold" panose="020B0502040204020203" pitchFamily="34" charset="0"/>
                    </a:rPr>
                    <a:t>First luxurious Residential project</a:t>
                  </a:r>
                  <a:endParaRPr lang="en-IN" sz="1100" dirty="0">
                    <a:solidFill>
                      <a:schemeClr val="bg1"/>
                    </a:solidFill>
                    <a:latin typeface="Bahnschrift SemiBold" panose="020B0502040204020203" pitchFamily="34" charset="0"/>
                  </a:endParaRPr>
                </a:p>
              </p:txBody>
            </p:sp>
          </p:grpSp>
          <p:cxnSp>
            <p:nvCxnSpPr>
              <p:cNvPr id="160" name="Straight Connector 159"/>
              <p:cNvCxnSpPr/>
              <p:nvPr/>
            </p:nvCxnSpPr>
            <p:spPr>
              <a:xfrm flipV="1">
                <a:off x="2789763" y="3405681"/>
                <a:ext cx="1654" cy="215396"/>
              </a:xfrm>
              <a:prstGeom prst="line">
                <a:avLst/>
              </a:prstGeom>
              <a:ln w="28575">
                <a:solidFill>
                  <a:srgbClr val="0C2F5E"/>
                </a:solidFill>
              </a:ln>
            </p:spPr>
            <p:style>
              <a:lnRef idx="1">
                <a:schemeClr val="accent1"/>
              </a:lnRef>
              <a:fillRef idx="0">
                <a:schemeClr val="accent1"/>
              </a:fillRef>
              <a:effectRef idx="0">
                <a:schemeClr val="accent1"/>
              </a:effectRef>
              <a:fontRef idx="minor">
                <a:schemeClr val="tx1"/>
              </a:fontRef>
            </p:style>
          </p:cxnSp>
        </p:grpSp>
      </p:grpSp>
      <p:cxnSp>
        <p:nvCxnSpPr>
          <p:cNvPr id="9" name="Straight Connector 8"/>
          <p:cNvCxnSpPr/>
          <p:nvPr/>
        </p:nvCxnSpPr>
        <p:spPr>
          <a:xfrm flipV="1">
            <a:off x="3787175" y="3492217"/>
            <a:ext cx="1945988" cy="1114290"/>
          </a:xfrm>
          <a:prstGeom prst="line">
            <a:avLst/>
          </a:prstGeom>
          <a:ln w="34925">
            <a:solidFill>
              <a:srgbClr val="FF0000"/>
            </a:solidFill>
          </a:ln>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H="1">
            <a:off x="5733163" y="1259454"/>
            <a:ext cx="10676" cy="2232763"/>
          </a:xfrm>
          <a:prstGeom prst="line">
            <a:avLst/>
          </a:prstGeom>
          <a:ln w="34925">
            <a:solidFill>
              <a:srgbClr val="FF0000"/>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3787175" y="4606506"/>
            <a:ext cx="0" cy="1535502"/>
          </a:xfrm>
          <a:prstGeom prst="line">
            <a:avLst/>
          </a:prstGeom>
          <a:ln w="34925">
            <a:solidFill>
              <a:srgbClr val="FF0000"/>
            </a:solidFill>
          </a:ln>
        </p:spPr>
        <p:style>
          <a:lnRef idx="3">
            <a:schemeClr val="dk1"/>
          </a:lnRef>
          <a:fillRef idx="0">
            <a:schemeClr val="dk1"/>
          </a:fillRef>
          <a:effectRef idx="2">
            <a:schemeClr val="dk1"/>
          </a:effectRef>
          <a:fontRef idx="minor">
            <a:schemeClr val="tx1"/>
          </a:fontRef>
        </p:style>
      </p:cxnSp>
      <p:cxnSp>
        <p:nvCxnSpPr>
          <p:cNvPr id="155" name="Straight Connector 154"/>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sp>
        <p:nvSpPr>
          <p:cNvPr id="156" name="Rectangle 155"/>
          <p:cNvSpPr>
            <a:spLocks noChangeArrowheads="1"/>
          </p:cNvSpPr>
          <p:nvPr/>
        </p:nvSpPr>
        <p:spPr bwMode="auto">
          <a:xfrm>
            <a:off x="267937" y="415233"/>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58" name="Rectangle 157"/>
          <p:cNvSpPr>
            <a:spLocks noChangeArrowheads="1"/>
          </p:cNvSpPr>
          <p:nvPr/>
        </p:nvSpPr>
        <p:spPr bwMode="auto">
          <a:xfrm>
            <a:off x="5850979" y="1053123"/>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61" name="Rectangle 160"/>
          <p:cNvSpPr>
            <a:spLocks noChangeArrowheads="1"/>
          </p:cNvSpPr>
          <p:nvPr/>
        </p:nvSpPr>
        <p:spPr bwMode="auto">
          <a:xfrm>
            <a:off x="172305" y="1019547"/>
            <a:ext cx="5383362"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About</a:t>
            </a:r>
            <a:r>
              <a:rPr kumimoji="0" lang="en-US" sz="2700" b="1" i="0" u="none" strike="noStrike" cap="none" normalizeH="0" dirty="0" smtClean="0">
                <a:ln>
                  <a:noFill/>
                </a:ln>
                <a:solidFill>
                  <a:srgbClr val="222222"/>
                </a:solidFill>
                <a:effectLst/>
                <a:latin typeface="Roboto"/>
              </a:rPr>
              <a:t> Us : </a:t>
            </a:r>
            <a:r>
              <a:rPr lang="en-IN" sz="2700" b="1" dirty="0">
                <a:solidFill>
                  <a:srgbClr val="222222"/>
                </a:solidFill>
                <a:latin typeface="Roboto"/>
              </a:rPr>
              <a:t>Our Milestones</a:t>
            </a:r>
          </a:p>
        </p:txBody>
      </p:sp>
    </p:spTree>
    <p:extLst>
      <p:ext uri="{BB962C8B-B14F-4D97-AF65-F5344CB8AC3E}">
        <p14:creationId xmlns:p14="http://schemas.microsoft.com/office/powerpoint/2010/main" val="1115846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197840" y="1060077"/>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073705" y="106219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197841"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dirty="0"/>
              <a:t>Our Architect and Consultants</a:t>
            </a:r>
          </a:p>
        </p:txBody>
      </p:sp>
      <p:sp>
        <p:nvSpPr>
          <p:cNvPr id="17" name="Rectangle 16"/>
          <p:cNvSpPr>
            <a:spLocks noChangeArrowheads="1"/>
          </p:cNvSpPr>
          <p:nvPr/>
        </p:nvSpPr>
        <p:spPr bwMode="auto">
          <a:xfrm>
            <a:off x="5991917"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dirty="0"/>
              <a:t>Our Architect and Consultants</a:t>
            </a:r>
          </a:p>
        </p:txBody>
      </p:sp>
      <p:sp>
        <p:nvSpPr>
          <p:cNvPr id="4" name="Rectangle 3"/>
          <p:cNvSpPr/>
          <p:nvPr/>
        </p:nvSpPr>
        <p:spPr>
          <a:xfrm>
            <a:off x="721975" y="2864772"/>
            <a:ext cx="3607783" cy="369332"/>
          </a:xfrm>
          <a:prstGeom prst="rect">
            <a:avLst/>
          </a:prstGeom>
        </p:spPr>
        <p:txBody>
          <a:bodyPr wrap="none">
            <a:spAutoFit/>
          </a:bodyPr>
          <a:lstStyle/>
          <a:p>
            <a:r>
              <a:rPr lang="en-IN" dirty="0" smtClean="0"/>
              <a:t>Remove SYNERGY and Add COLLIERS</a:t>
            </a:r>
            <a:endParaRPr lang="en-IN" dirty="0"/>
          </a:p>
        </p:txBody>
      </p:sp>
      <p:pic>
        <p:nvPicPr>
          <p:cNvPr id="11" name="Picture 10"/>
          <p:cNvPicPr>
            <a:picLocks noChangeAspect="1"/>
          </p:cNvPicPr>
          <p:nvPr/>
        </p:nvPicPr>
        <p:blipFill>
          <a:blip r:embed="rId3"/>
          <a:stretch>
            <a:fillRect/>
          </a:stretch>
        </p:blipFill>
        <p:spPr>
          <a:xfrm>
            <a:off x="6654830" y="2045800"/>
            <a:ext cx="2143125" cy="2143125"/>
          </a:xfrm>
          <a:prstGeom prst="rect">
            <a:avLst/>
          </a:prstGeom>
        </p:spPr>
      </p:pic>
    </p:spTree>
    <p:extLst>
      <p:ext uri="{BB962C8B-B14F-4D97-AF65-F5344CB8AC3E}">
        <p14:creationId xmlns:p14="http://schemas.microsoft.com/office/powerpoint/2010/main" val="812827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342" y="1209945"/>
            <a:ext cx="9617016" cy="370936"/>
          </a:xfrm>
        </p:spPr>
        <p:txBody>
          <a:bodyPr>
            <a:normAutofit fontScale="90000"/>
          </a:bodyPr>
          <a:lstStyle/>
          <a:p>
            <a:r>
              <a:rPr lang="en-US" sz="4800" b="1" dirty="0" smtClean="0"/>
              <a:t>VISION</a:t>
            </a:r>
            <a:endParaRPr lang="en-US" sz="4800" dirty="0"/>
          </a:p>
        </p:txBody>
      </p:sp>
      <p:sp>
        <p:nvSpPr>
          <p:cNvPr id="3" name="Content Placeholder 2"/>
          <p:cNvSpPr>
            <a:spLocks noGrp="1"/>
          </p:cNvSpPr>
          <p:nvPr>
            <p:ph idx="1"/>
          </p:nvPr>
        </p:nvSpPr>
        <p:spPr>
          <a:xfrm>
            <a:off x="838200" y="1825625"/>
            <a:ext cx="10515600" cy="2806760"/>
          </a:xfrm>
        </p:spPr>
        <p:txBody>
          <a:bodyPr>
            <a:normAutofit lnSpcReduction="10000"/>
          </a:bodyPr>
          <a:lstStyle/>
          <a:p>
            <a:pPr marL="0" indent="0" eaLnBrk="0" fontAlgn="base" hangingPunct="0">
              <a:spcBef>
                <a:spcPct val="0"/>
              </a:spcBef>
              <a:spcAft>
                <a:spcPct val="0"/>
              </a:spcAft>
              <a:buNone/>
            </a:pPr>
            <a:r>
              <a:rPr lang="en-US" altLang="en-US" b="1" dirty="0" smtClean="0">
                <a:solidFill>
                  <a:srgbClr val="0070C0"/>
                </a:solidFill>
                <a:latin typeface="Arial" panose="020B0604020202020204" pitchFamily="34" charset="0"/>
                <a:cs typeface="Arial" panose="020B0604020202020204" pitchFamily="34" charset="0"/>
              </a:rPr>
              <a:t>To be the preferred destination for comprehensive construction solutions</a:t>
            </a:r>
          </a:p>
          <a:p>
            <a:pPr marL="0" indent="0" eaLnBrk="0" fontAlgn="base" hangingPunct="0">
              <a:spcBef>
                <a:spcPct val="0"/>
              </a:spcBef>
              <a:spcAft>
                <a:spcPct val="0"/>
              </a:spcAft>
              <a:buNone/>
            </a:pPr>
            <a:endParaRPr lang="en-US" altLang="en-US" b="1" dirty="0">
              <a:solidFill>
                <a:srgbClr val="0070C0"/>
              </a:solidFill>
              <a:latin typeface="Arial" panose="020B0604020202020204" pitchFamily="34" charset="0"/>
              <a:cs typeface="Arial" panose="020B0604020202020204" pitchFamily="34" charset="0"/>
            </a:endParaRPr>
          </a:p>
          <a:p>
            <a:pPr marL="0" indent="0" eaLnBrk="0" fontAlgn="base" hangingPunct="0">
              <a:spcBef>
                <a:spcPct val="0"/>
              </a:spcBef>
              <a:spcAft>
                <a:spcPct val="0"/>
              </a:spcAft>
              <a:buNone/>
            </a:pPr>
            <a:endParaRPr lang="en-US" altLang="en-US" b="1" dirty="0" smtClean="0">
              <a:solidFill>
                <a:srgbClr val="0070C0"/>
              </a:solidFill>
              <a:latin typeface="Arial" panose="020B0604020202020204" pitchFamily="34" charset="0"/>
              <a:cs typeface="Arial" panose="020B0604020202020204" pitchFamily="34" charset="0"/>
            </a:endParaRPr>
          </a:p>
          <a:p>
            <a:pPr marL="0" indent="0" eaLnBrk="0" fontAlgn="base" hangingPunct="0">
              <a:spcBef>
                <a:spcPct val="0"/>
              </a:spcBef>
              <a:spcAft>
                <a:spcPct val="0"/>
              </a:spcAft>
              <a:buNone/>
            </a:pPr>
            <a:endParaRPr lang="en-US" altLang="en-US" sz="1600" b="1" dirty="0">
              <a:solidFill>
                <a:srgbClr val="0070C0"/>
              </a:solidFill>
              <a:latin typeface="Arial" panose="020B0604020202020204" pitchFamily="34" charset="0"/>
              <a:cs typeface="Arial" panose="020B0604020202020204" pitchFamily="34" charset="0"/>
            </a:endParaRPr>
          </a:p>
          <a:p>
            <a:pPr marL="0" indent="0" eaLnBrk="0" fontAlgn="base" hangingPunct="0">
              <a:spcBef>
                <a:spcPct val="0"/>
              </a:spcBef>
              <a:spcAft>
                <a:spcPct val="0"/>
              </a:spcAft>
              <a:buNone/>
            </a:pPr>
            <a:r>
              <a:rPr lang="en-US" altLang="en-US" sz="2000" b="1" dirty="0">
                <a:solidFill>
                  <a:srgbClr val="0070C0"/>
                </a:solidFill>
                <a:latin typeface="Arial" panose="020B0604020202020204" pitchFamily="34" charset="0"/>
                <a:cs typeface="Arial" panose="020B0604020202020204" pitchFamily="34" charset="0"/>
              </a:rPr>
              <a:t>Preferred destination </a:t>
            </a:r>
            <a:r>
              <a:rPr lang="en-US" altLang="en-US" sz="1600" dirty="0">
                <a:solidFill>
                  <a:schemeClr val="tx2"/>
                </a:solidFill>
                <a:latin typeface="Arial" panose="020B0604020202020204" pitchFamily="34" charset="0"/>
                <a:cs typeface="Arial" panose="020B0604020202020204" pitchFamily="34" charset="0"/>
              </a:rPr>
              <a:t>means first choice amongst present &amp; potential customers</a:t>
            </a:r>
            <a:endParaRPr lang="en-US" altLang="en-US" sz="1600" b="1" dirty="0">
              <a:solidFill>
                <a:srgbClr val="0070C0"/>
              </a:solidFill>
              <a:latin typeface="Arial" panose="020B0604020202020204" pitchFamily="34" charset="0"/>
              <a:cs typeface="Arial" panose="020B0604020202020204" pitchFamily="34" charset="0"/>
            </a:endParaRPr>
          </a:p>
          <a:p>
            <a:pPr marL="0" indent="0" eaLnBrk="0" fontAlgn="base" hangingPunct="0">
              <a:spcBef>
                <a:spcPct val="0"/>
              </a:spcBef>
              <a:spcAft>
                <a:spcPct val="0"/>
              </a:spcAft>
              <a:buNone/>
            </a:pPr>
            <a:endParaRPr lang="en-US" altLang="en-US" sz="2000" b="1" dirty="0">
              <a:solidFill>
                <a:srgbClr val="0070C0"/>
              </a:solidFill>
              <a:latin typeface="Arial" panose="020B0604020202020204" pitchFamily="34" charset="0"/>
              <a:cs typeface="Arial" panose="020B0604020202020204" pitchFamily="34" charset="0"/>
            </a:endParaRPr>
          </a:p>
          <a:p>
            <a:pPr marL="0" indent="0" eaLnBrk="0" fontAlgn="base" hangingPunct="0">
              <a:spcBef>
                <a:spcPct val="0"/>
              </a:spcBef>
              <a:spcAft>
                <a:spcPct val="0"/>
              </a:spcAft>
              <a:buNone/>
            </a:pPr>
            <a:r>
              <a:rPr lang="en-US" altLang="en-US" sz="2000" b="1" dirty="0">
                <a:solidFill>
                  <a:srgbClr val="0070C0"/>
                </a:solidFill>
                <a:latin typeface="Arial" panose="020B0604020202020204" pitchFamily="34" charset="0"/>
                <a:cs typeface="Arial" panose="020B0604020202020204" pitchFamily="34" charset="0"/>
              </a:rPr>
              <a:t>Comprehensive Construction Solutions</a:t>
            </a:r>
            <a:r>
              <a:rPr lang="en-US" altLang="en-US" sz="1600" dirty="0">
                <a:solidFill>
                  <a:srgbClr val="0070C0"/>
                </a:solidFill>
                <a:latin typeface="Arial" panose="020B0604020202020204" pitchFamily="34" charset="0"/>
                <a:cs typeface="Arial" panose="020B0604020202020204" pitchFamily="34" charset="0"/>
              </a:rPr>
              <a:t> </a:t>
            </a:r>
            <a:r>
              <a:rPr lang="en-US" altLang="en-US" sz="1600" dirty="0">
                <a:solidFill>
                  <a:schemeClr val="tx2"/>
                </a:solidFill>
                <a:latin typeface="Arial" panose="020B0604020202020204" pitchFamily="34" charset="0"/>
                <a:cs typeface="Arial" panose="020B0604020202020204" pitchFamily="34" charset="0"/>
              </a:rPr>
              <a:t>means design, actual construction, construction services including core and shell, facade, interiors and </a:t>
            </a:r>
            <a:r>
              <a:rPr lang="en-US" altLang="en-US" sz="1600" dirty="0" smtClean="0">
                <a:solidFill>
                  <a:schemeClr val="tx2"/>
                </a:solidFill>
                <a:latin typeface="Arial" panose="020B0604020202020204" pitchFamily="34" charset="0"/>
                <a:cs typeface="Arial" panose="020B0604020202020204" pitchFamily="34" charset="0"/>
              </a:rPr>
              <a:t>MEP</a:t>
            </a:r>
            <a:endParaRPr lang="en-US" dirty="0"/>
          </a:p>
        </p:txBody>
      </p:sp>
      <p:cxnSp>
        <p:nvCxnSpPr>
          <p:cNvPr id="4" name="Straight Connector 3"/>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Tree>
    <p:extLst>
      <p:ext uri="{BB962C8B-B14F-4D97-AF65-F5344CB8AC3E}">
        <p14:creationId xmlns:p14="http://schemas.microsoft.com/office/powerpoint/2010/main" val="37243755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2632"/>
            <a:ext cx="10515600" cy="1092993"/>
          </a:xfrm>
        </p:spPr>
        <p:txBody>
          <a:bodyPr/>
          <a:lstStyle/>
          <a:p>
            <a:r>
              <a:rPr lang="en-US" b="1" dirty="0" smtClean="0"/>
              <a:t>MISSION</a:t>
            </a:r>
            <a:endParaRPr lang="en-US" dirty="0"/>
          </a:p>
        </p:txBody>
      </p:sp>
      <p:sp>
        <p:nvSpPr>
          <p:cNvPr id="3" name="Content Placeholder 2"/>
          <p:cNvSpPr>
            <a:spLocks noGrp="1"/>
          </p:cNvSpPr>
          <p:nvPr>
            <p:ph idx="1"/>
          </p:nvPr>
        </p:nvSpPr>
        <p:spPr>
          <a:xfrm>
            <a:off x="838200" y="1825625"/>
            <a:ext cx="11126638" cy="5126160"/>
          </a:xfrm>
        </p:spPr>
        <p:txBody>
          <a:bodyPr>
            <a:normAutofit fontScale="77500" lnSpcReduction="20000"/>
          </a:bodyPr>
          <a:lstStyle/>
          <a:p>
            <a:pPr marL="0" indent="0">
              <a:buNone/>
            </a:pPr>
            <a:r>
              <a:rPr lang="en-IN" sz="3600" b="1" dirty="0" smtClean="0">
                <a:solidFill>
                  <a:srgbClr val="0070C0"/>
                </a:solidFill>
                <a:latin typeface="Arial" panose="020B0604020202020204" pitchFamily="34" charset="0"/>
                <a:cs typeface="Arial" panose="020B0604020202020204" pitchFamily="34" charset="0"/>
              </a:rPr>
              <a:t>We take pride in delivering reliable construction solutions with agility</a:t>
            </a:r>
          </a:p>
          <a:p>
            <a:r>
              <a:rPr lang="en-US" altLang="en-US" sz="2300" b="1" dirty="0" smtClean="0">
                <a:solidFill>
                  <a:srgbClr val="FF0000"/>
                </a:solidFill>
                <a:latin typeface="Arial" panose="020B0604020202020204" pitchFamily="34" charset="0"/>
                <a:cs typeface="Arial" panose="020B0604020202020204" pitchFamily="34" charset="0"/>
              </a:rPr>
              <a:t>Reliable</a:t>
            </a:r>
            <a:r>
              <a:rPr lang="en-US" altLang="en-US" sz="2300" dirty="0" smtClean="0">
                <a:solidFill>
                  <a:srgbClr val="FF0000"/>
                </a:solidFill>
                <a:latin typeface="Arial" panose="020B0604020202020204" pitchFamily="34" charset="0"/>
                <a:cs typeface="Arial" panose="020B0604020202020204" pitchFamily="34" charset="0"/>
              </a:rPr>
              <a:t> </a:t>
            </a:r>
            <a:r>
              <a:rPr lang="en-US" altLang="en-US" sz="2300" dirty="0">
                <a:solidFill>
                  <a:schemeClr val="tx2"/>
                </a:solidFill>
                <a:latin typeface="Arial" panose="020B0604020202020204" pitchFamily="34" charset="0"/>
                <a:cs typeface="Arial" panose="020B0604020202020204" pitchFamily="34" charset="0"/>
              </a:rPr>
              <a:t>means on time and as per the quality standards as agreed with the </a:t>
            </a:r>
            <a:r>
              <a:rPr lang="en-US" altLang="en-US" sz="2300" dirty="0" smtClean="0">
                <a:solidFill>
                  <a:schemeClr val="tx2"/>
                </a:solidFill>
                <a:latin typeface="Arial" panose="020B0604020202020204" pitchFamily="34" charset="0"/>
                <a:cs typeface="Arial" panose="020B0604020202020204" pitchFamily="34" charset="0"/>
              </a:rPr>
              <a:t>client</a:t>
            </a:r>
          </a:p>
          <a:p>
            <a:pPr marL="0" indent="0">
              <a:buNone/>
            </a:pPr>
            <a:endParaRPr lang="en-US" altLang="en-US" sz="2300" dirty="0">
              <a:solidFill>
                <a:schemeClr val="tx2"/>
              </a:solidFill>
              <a:latin typeface="Arial" panose="020B0604020202020204" pitchFamily="34" charset="0"/>
              <a:cs typeface="Arial" panose="020B0604020202020204" pitchFamily="34" charset="0"/>
            </a:endParaRPr>
          </a:p>
          <a:p>
            <a:r>
              <a:rPr lang="en-US" altLang="en-US" sz="2300" b="1" dirty="0">
                <a:solidFill>
                  <a:srgbClr val="FF0000"/>
                </a:solidFill>
                <a:latin typeface="Arial" panose="020B0604020202020204" pitchFamily="34" charset="0"/>
                <a:cs typeface="Arial" panose="020B0604020202020204" pitchFamily="34" charset="0"/>
              </a:rPr>
              <a:t>Agility</a:t>
            </a:r>
            <a:r>
              <a:rPr lang="en-US" altLang="en-US" sz="2300" dirty="0">
                <a:solidFill>
                  <a:srgbClr val="FF0000"/>
                </a:solidFill>
                <a:latin typeface="Arial" panose="020B0604020202020204" pitchFamily="34" charset="0"/>
                <a:cs typeface="Arial" panose="020B0604020202020204" pitchFamily="34" charset="0"/>
              </a:rPr>
              <a:t> </a:t>
            </a:r>
            <a:r>
              <a:rPr lang="en-US" altLang="en-US" sz="2300" dirty="0">
                <a:solidFill>
                  <a:schemeClr val="tx2"/>
                </a:solidFill>
                <a:latin typeface="Arial" panose="020B0604020202020204" pitchFamily="34" charset="0"/>
                <a:cs typeface="Arial" panose="020B0604020202020204" pitchFamily="34" charset="0"/>
              </a:rPr>
              <a:t>means behaviour that indicates quick response time, continuous improvement and the ability to be adaptive &amp; flexible as required</a:t>
            </a:r>
          </a:p>
          <a:p>
            <a:pPr marL="0" indent="0">
              <a:buNone/>
            </a:pPr>
            <a:endParaRPr lang="en-IN" sz="2300" b="1" dirty="0">
              <a:solidFill>
                <a:srgbClr val="FF0000"/>
              </a:solidFill>
              <a:latin typeface="Arial" panose="020B0604020202020204" pitchFamily="34" charset="0"/>
              <a:cs typeface="Arial" panose="020B0604020202020204" pitchFamily="34" charset="0"/>
            </a:endParaRPr>
          </a:p>
          <a:p>
            <a:pPr marL="0" indent="0">
              <a:buNone/>
            </a:pPr>
            <a:r>
              <a:rPr lang="en-IN" sz="2300" b="1" dirty="0">
                <a:solidFill>
                  <a:srgbClr val="FF0000"/>
                </a:solidFill>
                <a:latin typeface="Arial" panose="020B0604020202020204" pitchFamily="34" charset="0"/>
                <a:cs typeface="Arial" panose="020B0604020202020204" pitchFamily="34" charset="0"/>
              </a:rPr>
              <a:t>Reliable</a:t>
            </a:r>
            <a:r>
              <a:rPr lang="en-IN" sz="2300" b="1" dirty="0">
                <a:solidFill>
                  <a:srgbClr val="0070C0"/>
                </a:solidFill>
                <a:latin typeface="Arial" panose="020B0604020202020204" pitchFamily="34" charset="0"/>
                <a:cs typeface="Arial" panose="020B0604020202020204" pitchFamily="34" charset="0"/>
              </a:rPr>
              <a:t> </a:t>
            </a:r>
            <a:r>
              <a:rPr lang="en-IN" sz="2300" dirty="0">
                <a:latin typeface="Arial" panose="020B0604020202020204" pitchFamily="34" charset="0"/>
                <a:cs typeface="Arial" panose="020B0604020202020204" pitchFamily="34" charset="0"/>
              </a:rPr>
              <a:t>means behaviour that generates a sense of dependability, trust, integrity in our stakeholders – whether it is with clients, fellow employees, contractors, labour, bankers, vendors or other business associates. We say what we mean and we do what we say.  We honour our commitments to deliver quality specifications within timelines.  </a:t>
            </a:r>
          </a:p>
          <a:p>
            <a:pPr marL="0" indent="0">
              <a:buNone/>
            </a:pPr>
            <a:r>
              <a:rPr lang="en-IN" sz="2300" dirty="0">
                <a:latin typeface="Arial" panose="020B0604020202020204" pitchFamily="34" charset="0"/>
                <a:cs typeface="Arial" panose="020B0604020202020204" pitchFamily="34" charset="0"/>
              </a:rPr>
              <a:t>Mission for each one of us is to strive to be reliable – to demonstrate that characteristic in our every day behaviour, for example, which makes our client come back to us with repeat business. It contributes towards fulfilling our Vision that is, making us ‘a preferred destination’. </a:t>
            </a:r>
          </a:p>
          <a:p>
            <a:pPr marL="0" indent="0">
              <a:buNone/>
            </a:pPr>
            <a:r>
              <a:rPr lang="en-IN" sz="2300" b="1" dirty="0">
                <a:solidFill>
                  <a:srgbClr val="FF0000"/>
                </a:solidFill>
                <a:latin typeface="Arial" panose="020B0604020202020204" pitchFamily="34" charset="0"/>
                <a:cs typeface="Arial" panose="020B0604020202020204" pitchFamily="34" charset="0"/>
              </a:rPr>
              <a:t>Agility</a:t>
            </a:r>
            <a:r>
              <a:rPr lang="en-IN" sz="2300" dirty="0">
                <a:solidFill>
                  <a:srgbClr val="0070C0"/>
                </a:solidFill>
                <a:latin typeface="Arial" panose="020B0604020202020204" pitchFamily="34" charset="0"/>
                <a:cs typeface="Arial" panose="020B0604020202020204" pitchFamily="34" charset="0"/>
              </a:rPr>
              <a:t> </a:t>
            </a:r>
            <a:r>
              <a:rPr lang="en-IN" sz="2300" dirty="0">
                <a:latin typeface="Arial" panose="020B0604020202020204" pitchFamily="34" charset="0"/>
                <a:cs typeface="Arial" panose="020B0604020202020204" pitchFamily="34" charset="0"/>
              </a:rPr>
              <a:t>means proactively sensing and responding to the change in the environment in which we operate. For individual employees, agility involves anticipating what might happen, managing the unexpected, and adapting to new situations. Not only does business agility </a:t>
            </a:r>
            <a:r>
              <a:rPr lang="en-IN" sz="2300" b="1" dirty="0">
                <a:latin typeface="Arial" panose="020B0604020202020204" pitchFamily="34" charset="0"/>
                <a:cs typeface="Arial" panose="020B0604020202020204" pitchFamily="34" charset="0"/>
              </a:rPr>
              <a:t>help you adjust to market changes</a:t>
            </a:r>
            <a:r>
              <a:rPr lang="en-IN" sz="2300" dirty="0">
                <a:latin typeface="Arial" panose="020B0604020202020204" pitchFamily="34" charset="0"/>
                <a:cs typeface="Arial" panose="020B0604020202020204" pitchFamily="34" charset="0"/>
              </a:rPr>
              <a:t>, but it also helps you grow, change and adapts to internal and external changes, shifts and trends in a VUCA world. Having a framework that prepares your business for change makes you even stronger</a:t>
            </a:r>
            <a:r>
              <a:rPr lang="en-IN" sz="2300" dirty="0" smtClean="0">
                <a:latin typeface="Arial" panose="020B0604020202020204" pitchFamily="34" charset="0"/>
                <a:cs typeface="Arial" panose="020B0604020202020204" pitchFamily="34" charset="0"/>
              </a:rPr>
              <a:t>.</a:t>
            </a:r>
            <a:endParaRPr lang="en-US" dirty="0"/>
          </a:p>
        </p:txBody>
      </p:sp>
      <p:cxnSp>
        <p:nvCxnSpPr>
          <p:cNvPr id="4" name="Straight Connector 3"/>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Tree>
    <p:extLst>
      <p:ext uri="{BB962C8B-B14F-4D97-AF65-F5344CB8AC3E}">
        <p14:creationId xmlns:p14="http://schemas.microsoft.com/office/powerpoint/2010/main" val="13057334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D156DB-AA8C-43F3-A173-6FBD4206F406}"/>
              </a:ext>
            </a:extLst>
          </p:cNvPr>
          <p:cNvSpPr>
            <a:spLocks noGrp="1"/>
          </p:cNvSpPr>
          <p:nvPr>
            <p:ph type="title"/>
          </p:nvPr>
        </p:nvSpPr>
        <p:spPr>
          <a:xfrm>
            <a:off x="943040" y="965200"/>
            <a:ext cx="4820181" cy="963894"/>
          </a:xfrm>
        </p:spPr>
        <p:txBody>
          <a:bodyPr>
            <a:normAutofit/>
          </a:bodyPr>
          <a:lstStyle/>
          <a:p>
            <a:r>
              <a:rPr lang="en-IN" b="1" dirty="0"/>
              <a:t>VALUES</a:t>
            </a:r>
          </a:p>
        </p:txBody>
      </p:sp>
      <p:sp>
        <p:nvSpPr>
          <p:cNvPr id="3" name="Content Placeholder 2">
            <a:extLst>
              <a:ext uri="{FF2B5EF4-FFF2-40B4-BE49-F238E27FC236}">
                <a16:creationId xmlns:a16="http://schemas.microsoft.com/office/drawing/2014/main" xmlns="" id="{00F4FE7D-2354-415B-8953-BBB64EB7F0C2}"/>
              </a:ext>
            </a:extLst>
          </p:cNvPr>
          <p:cNvSpPr>
            <a:spLocks noGrp="1"/>
          </p:cNvSpPr>
          <p:nvPr>
            <p:ph idx="1"/>
          </p:nvPr>
        </p:nvSpPr>
        <p:spPr>
          <a:xfrm>
            <a:off x="755866" y="1979902"/>
            <a:ext cx="10014711" cy="2795154"/>
          </a:xfrm>
        </p:spPr>
        <p:txBody>
          <a:bodyPr>
            <a:noAutofit/>
          </a:bodyPr>
          <a:lstStyle/>
          <a:p>
            <a:r>
              <a:rPr lang="en-IN" sz="1600" b="1" dirty="0">
                <a:solidFill>
                  <a:srgbClr val="0070C0"/>
                </a:solidFill>
                <a:latin typeface="Calibri" panose="020F0502020204030204" pitchFamily="34" charset="0"/>
                <a:ea typeface="Cambria" panose="02040503050406030204" pitchFamily="18" charset="0"/>
                <a:cs typeface="Calibri" panose="020F0502020204030204" pitchFamily="34" charset="0"/>
              </a:rPr>
              <a:t>Continuous Improvement </a:t>
            </a:r>
            <a:r>
              <a:rPr lang="en-IN" sz="1600" dirty="0">
                <a:solidFill>
                  <a:schemeClr val="tx1"/>
                </a:solidFill>
                <a:latin typeface="Calibri" panose="020F0502020204030204" pitchFamily="34" charset="0"/>
                <a:ea typeface="Cambria" panose="02040503050406030204" pitchFamily="18" charset="0"/>
                <a:cs typeface="Calibri" panose="020F0502020204030204" pitchFamily="34" charset="0"/>
              </a:rPr>
              <a:t>means </a:t>
            </a:r>
            <a:r>
              <a:rPr lang="en-IN" sz="1600" b="0" i="0" dirty="0">
                <a:solidFill>
                  <a:schemeClr val="tx1"/>
                </a:solidFill>
                <a:effectLst/>
                <a:latin typeface="Calibri" panose="020F0502020204030204" pitchFamily="34" charset="0"/>
                <a:ea typeface="Cambria" panose="02040503050406030204" pitchFamily="18" charset="0"/>
                <a:cs typeface="Calibri" panose="020F0502020204030204" pitchFamily="34" charset="0"/>
              </a:rPr>
              <a:t>we focus on optimizing every process in our company by focusing on those activities that generate the most value for our clients and stakeholders, while removing as many redundancies as possible. We continuously strive to improve our construction technology, our equipment, our standards of excellence , our process methodologies.  We take continuous actions to build competence levels &amp; skill sets of our people. </a:t>
            </a:r>
          </a:p>
          <a:p>
            <a:r>
              <a:rPr lang="en-IN" sz="1600" b="1" dirty="0">
                <a:solidFill>
                  <a:srgbClr val="0070C0"/>
                </a:solidFill>
                <a:latin typeface="Calibri" panose="020F0502020204030204" pitchFamily="34" charset="0"/>
                <a:ea typeface="Cambria" panose="02040503050406030204" pitchFamily="18" charset="0"/>
                <a:cs typeface="Calibri" panose="020F0502020204030204" pitchFamily="34" charset="0"/>
              </a:rPr>
              <a:t>Trust </a:t>
            </a:r>
            <a:r>
              <a:rPr lang="en-IN" sz="1600" dirty="0">
                <a:solidFill>
                  <a:schemeClr val="tx1"/>
                </a:solidFill>
                <a:effectLst/>
                <a:latin typeface="Calibri" panose="020F0502020204030204" pitchFamily="34" charset="0"/>
                <a:ea typeface="Cambria" panose="02040503050406030204" pitchFamily="18" charset="0"/>
                <a:cs typeface="Calibri" panose="020F0502020204030204" pitchFamily="34" charset="0"/>
              </a:rPr>
              <a:t>means we deliver what we have committed to our clients as per timelines and as per agreed quality &amp; safety standards. Trust means we accept people for who they are and trust them to perform their role as required.</a:t>
            </a:r>
          </a:p>
          <a:p>
            <a:r>
              <a:rPr lang="en-IN" sz="1600" b="1" dirty="0">
                <a:solidFill>
                  <a:srgbClr val="0070C0"/>
                </a:solidFill>
                <a:latin typeface="Calibri" panose="020F0502020204030204" pitchFamily="34" charset="0"/>
                <a:ea typeface="Cambria" panose="02040503050406030204" pitchFamily="18" charset="0"/>
                <a:cs typeface="Calibri" panose="020F0502020204030204" pitchFamily="34" charset="0"/>
              </a:rPr>
              <a:t>Caring</a:t>
            </a:r>
            <a:r>
              <a:rPr lang="en-IN" sz="1600" dirty="0">
                <a:effectLst/>
                <a:latin typeface="Calibri" panose="020F0502020204030204" pitchFamily="34" charset="0"/>
                <a:cs typeface="Calibri" panose="020F0502020204030204" pitchFamily="34" charset="0"/>
              </a:rPr>
              <a:t> </a:t>
            </a:r>
            <a:r>
              <a:rPr lang="en-IN" sz="1600" dirty="0">
                <a:solidFill>
                  <a:schemeClr val="tx1"/>
                </a:solidFill>
                <a:effectLst/>
                <a:latin typeface="Calibri" panose="020F0502020204030204" pitchFamily="34" charset="0"/>
                <a:cs typeface="Calibri" panose="020F0502020204030204" pitchFamily="34" charset="0"/>
              </a:rPr>
              <a:t>means we feel genuine concern, kindness for others and express ourselves through caring actions. Even if we have to take tough decisions they are carried out in a manner that demonstrates our care and respect for the other person. </a:t>
            </a:r>
          </a:p>
          <a:p>
            <a:r>
              <a:rPr lang="en-IN" sz="1600" b="1" dirty="0">
                <a:solidFill>
                  <a:srgbClr val="0070C0"/>
                </a:solidFill>
                <a:latin typeface="Calibri" panose="020F0502020204030204" pitchFamily="34" charset="0"/>
                <a:ea typeface="Cambria" panose="02040503050406030204" pitchFamily="18" charset="0"/>
                <a:cs typeface="Calibri" panose="020F0502020204030204" pitchFamily="34" charset="0"/>
              </a:rPr>
              <a:t>Accountability </a:t>
            </a:r>
            <a:r>
              <a:rPr lang="en-IN" sz="1600" b="0" i="0" dirty="0">
                <a:solidFill>
                  <a:srgbClr val="000000"/>
                </a:solidFill>
                <a:effectLst/>
                <a:latin typeface="Calibri" panose="020F0502020204030204" pitchFamily="34" charset="0"/>
                <a:cs typeface="Calibri" panose="020F0502020204030204" pitchFamily="34" charset="0"/>
              </a:rPr>
              <a:t>means that each and every one of us is willing to accept and own our individual responsibilities and account for our actions. At the same time we ensure that collectively as a team, we hold each and every member of the team responsible for their actions towards achievement of common goals.</a:t>
            </a:r>
            <a:endParaRPr lang="en-IN" sz="1600" dirty="0">
              <a:effectLst/>
              <a:latin typeface="Calibri" panose="020F0502020204030204" pitchFamily="34" charset="0"/>
              <a:cs typeface="Calibri" panose="020F0502020204030204" pitchFamily="34" charset="0"/>
            </a:endParaRPr>
          </a:p>
          <a:p>
            <a:r>
              <a:rPr lang="en-IN" sz="1600" b="1" dirty="0">
                <a:solidFill>
                  <a:srgbClr val="0070C0"/>
                </a:solidFill>
                <a:latin typeface="Calibri" panose="020F0502020204030204" pitchFamily="34" charset="0"/>
                <a:ea typeface="Cambria" panose="02040503050406030204" pitchFamily="18" charset="0"/>
                <a:cs typeface="Calibri" panose="020F0502020204030204" pitchFamily="34" charset="0"/>
              </a:rPr>
              <a:t>Systemic Approach </a:t>
            </a:r>
            <a:r>
              <a:rPr lang="en-IN" sz="1600" b="0" i="0" dirty="0">
                <a:solidFill>
                  <a:srgbClr val="000000"/>
                </a:solidFill>
                <a:effectLst/>
                <a:latin typeface="Calibri" panose="020F0502020204030204" pitchFamily="34" charset="0"/>
                <a:cs typeface="Calibri" panose="020F0502020204030204" pitchFamily="34" charset="0"/>
              </a:rPr>
              <a:t>means that all our actions are well planned, standard operating practices are defined, all business processes are streamlined, having integrated systems in place for all activities for smooth co-ordination between projects and functions. We incorporate proven practices, software supported systems and technology in all our functional processes. </a:t>
            </a:r>
          </a:p>
        </p:txBody>
      </p:sp>
      <p:cxnSp>
        <p:nvCxnSpPr>
          <p:cNvPr id="4" name="Straight Connector 3"/>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Tree>
    <p:extLst>
      <p:ext uri="{BB962C8B-B14F-4D97-AF65-F5344CB8AC3E}">
        <p14:creationId xmlns:p14="http://schemas.microsoft.com/office/powerpoint/2010/main" val="140487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57" name="Rectangle 56"/>
          <p:cNvSpPr>
            <a:spLocks noChangeArrowheads="1"/>
          </p:cNvSpPr>
          <p:nvPr/>
        </p:nvSpPr>
        <p:spPr bwMode="auto">
          <a:xfrm>
            <a:off x="616068" y="1665578"/>
            <a:ext cx="5383362"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About</a:t>
            </a:r>
            <a:r>
              <a:rPr kumimoji="0" lang="en-US" sz="2700" b="1" i="0" u="none" strike="noStrike" cap="none" normalizeH="0" dirty="0" smtClean="0">
                <a:ln>
                  <a:noFill/>
                </a:ln>
                <a:solidFill>
                  <a:srgbClr val="222222"/>
                </a:solidFill>
                <a:effectLst/>
                <a:latin typeface="Roboto"/>
              </a:rPr>
              <a:t> Us : </a:t>
            </a:r>
            <a:r>
              <a:rPr lang="en-IN" sz="2700" b="1" dirty="0" smtClean="0">
                <a:solidFill>
                  <a:srgbClr val="222222"/>
                </a:solidFill>
                <a:latin typeface="Roboto"/>
              </a:rPr>
              <a:t>Address</a:t>
            </a:r>
            <a:endParaRPr lang="en-IN" sz="2700" b="1" dirty="0">
              <a:solidFill>
                <a:srgbClr val="222222"/>
              </a:solidFill>
              <a:latin typeface="Roboto"/>
            </a:endParaRPr>
          </a:p>
        </p:txBody>
      </p:sp>
      <p:sp>
        <p:nvSpPr>
          <p:cNvPr id="71" name="Rectangle 70"/>
          <p:cNvSpPr>
            <a:spLocks noChangeArrowheads="1"/>
          </p:cNvSpPr>
          <p:nvPr/>
        </p:nvSpPr>
        <p:spPr bwMode="auto">
          <a:xfrm>
            <a:off x="616068" y="1096491"/>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7134762" y="1096045"/>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16"/>
          <p:cNvSpPr>
            <a:spLocks noChangeArrowheads="1"/>
          </p:cNvSpPr>
          <p:nvPr/>
        </p:nvSpPr>
        <p:spPr bwMode="auto">
          <a:xfrm>
            <a:off x="7022619" y="1673272"/>
            <a:ext cx="5097494"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About</a:t>
            </a:r>
            <a:r>
              <a:rPr kumimoji="0" lang="en-US" sz="2700" b="1" i="0" u="none" strike="noStrike" cap="none" normalizeH="0" dirty="0" smtClean="0">
                <a:ln>
                  <a:noFill/>
                </a:ln>
                <a:solidFill>
                  <a:srgbClr val="222222"/>
                </a:solidFill>
                <a:effectLst/>
                <a:latin typeface="Roboto"/>
              </a:rPr>
              <a:t> Us : </a:t>
            </a:r>
            <a:r>
              <a:rPr lang="en-IN" sz="2700" b="1" dirty="0" smtClean="0">
                <a:solidFill>
                  <a:srgbClr val="222222"/>
                </a:solidFill>
                <a:latin typeface="Roboto"/>
              </a:rPr>
              <a:t>Address Alignment</a:t>
            </a:r>
            <a:endParaRPr lang="en-IN" sz="2700" b="1" dirty="0">
              <a:solidFill>
                <a:srgbClr val="222222"/>
              </a:solidFill>
              <a:latin typeface="Roboto"/>
            </a:endParaRPr>
          </a:p>
        </p:txBody>
      </p:sp>
      <p:sp>
        <p:nvSpPr>
          <p:cNvPr id="9" name="Rectangle 8"/>
          <p:cNvSpPr/>
          <p:nvPr/>
        </p:nvSpPr>
        <p:spPr>
          <a:xfrm>
            <a:off x="793630" y="2070341"/>
            <a:ext cx="3502325" cy="4524315"/>
          </a:xfrm>
          <a:prstGeom prst="rect">
            <a:avLst/>
          </a:prstGeom>
        </p:spPr>
        <p:txBody>
          <a:bodyPr wrap="square">
            <a:spAutoFit/>
          </a:bodyPr>
          <a:lstStyle/>
          <a:p>
            <a:r>
              <a:rPr lang="en-IN" b="1" dirty="0"/>
              <a:t>Address</a:t>
            </a:r>
          </a:p>
          <a:p>
            <a:r>
              <a:rPr lang="en-US" dirty="0" smtClean="0">
                <a:solidFill>
                  <a:srgbClr val="FF0000"/>
                </a:solidFill>
              </a:rPr>
              <a:t>Hi-Tech Projects Pvt. Ltd.</a:t>
            </a:r>
          </a:p>
          <a:p>
            <a:r>
              <a:rPr lang="en-US" dirty="0" smtClean="0"/>
              <a:t>A-1401, Block-A, West Gate Business Bay</a:t>
            </a:r>
          </a:p>
          <a:p>
            <a:r>
              <a:rPr lang="en-US" dirty="0" smtClean="0"/>
              <a:t>Besides Signature – 1, S.G. </a:t>
            </a:r>
          </a:p>
          <a:p>
            <a:r>
              <a:rPr lang="en-US" dirty="0" smtClean="0"/>
              <a:t>Highway</a:t>
            </a:r>
          </a:p>
          <a:p>
            <a:r>
              <a:rPr lang="en-US" dirty="0" smtClean="0"/>
              <a:t>Makarba, Ahmedabad - 380051. Gujarat. INDIA</a:t>
            </a:r>
          </a:p>
          <a:p>
            <a:endParaRPr lang="en-US" dirty="0" smtClean="0"/>
          </a:p>
          <a:p>
            <a:r>
              <a:rPr lang="en-IN" b="1" dirty="0"/>
              <a:t>Contact Us</a:t>
            </a:r>
          </a:p>
          <a:p>
            <a:endParaRPr lang="en-US" dirty="0" smtClean="0"/>
          </a:p>
          <a:p>
            <a:r>
              <a:rPr lang="en-US" dirty="0" smtClean="0"/>
              <a:t>Phone : +91-9904592200</a:t>
            </a:r>
          </a:p>
          <a:p>
            <a:endParaRPr lang="en-US" dirty="0" smtClean="0"/>
          </a:p>
          <a:p>
            <a:r>
              <a:rPr lang="en-US" dirty="0"/>
              <a:t> </a:t>
            </a:r>
            <a:r>
              <a:rPr lang="en-US" dirty="0" smtClean="0"/>
              <a:t>              +91-9904288900</a:t>
            </a:r>
          </a:p>
          <a:p>
            <a:endParaRPr lang="en-US" dirty="0" smtClean="0"/>
          </a:p>
          <a:p>
            <a:r>
              <a:rPr lang="en-US" dirty="0" smtClean="0"/>
              <a:t>Email : info@hitechprojects.co.in</a:t>
            </a:r>
            <a:endParaRPr lang="en-IN" dirty="0"/>
          </a:p>
        </p:txBody>
      </p:sp>
      <p:sp>
        <p:nvSpPr>
          <p:cNvPr id="11" name="Rectangle 10"/>
          <p:cNvSpPr/>
          <p:nvPr/>
        </p:nvSpPr>
        <p:spPr>
          <a:xfrm>
            <a:off x="7134761" y="2112033"/>
            <a:ext cx="4398755" cy="3416320"/>
          </a:xfrm>
          <a:prstGeom prst="rect">
            <a:avLst/>
          </a:prstGeom>
        </p:spPr>
        <p:txBody>
          <a:bodyPr wrap="square">
            <a:spAutoFit/>
          </a:bodyPr>
          <a:lstStyle/>
          <a:p>
            <a:r>
              <a:rPr lang="en-IN" b="1" dirty="0"/>
              <a:t>Address</a:t>
            </a:r>
          </a:p>
          <a:p>
            <a:r>
              <a:rPr lang="en-US" dirty="0" smtClean="0"/>
              <a:t>Hitech Projects Private Limited</a:t>
            </a:r>
          </a:p>
          <a:p>
            <a:r>
              <a:rPr lang="en-US" dirty="0" smtClean="0"/>
              <a:t>A-1401, Block-A, West Gate Business Bay</a:t>
            </a:r>
          </a:p>
          <a:p>
            <a:r>
              <a:rPr lang="en-US" dirty="0" smtClean="0"/>
              <a:t>Besides Signature – 1, S.G. Highway,</a:t>
            </a:r>
          </a:p>
          <a:p>
            <a:r>
              <a:rPr lang="en-US" dirty="0" smtClean="0"/>
              <a:t>Makarba, Ahmedabad - 380051. Gujarat. INDIA</a:t>
            </a:r>
          </a:p>
          <a:p>
            <a:endParaRPr lang="en-US" dirty="0" smtClean="0"/>
          </a:p>
          <a:p>
            <a:r>
              <a:rPr lang="en-IN" b="1" dirty="0"/>
              <a:t>Contact Us</a:t>
            </a:r>
          </a:p>
          <a:p>
            <a:endParaRPr lang="en-US" dirty="0" smtClean="0"/>
          </a:p>
          <a:p>
            <a:r>
              <a:rPr lang="en-US" dirty="0" smtClean="0"/>
              <a:t>Phone : +91-9904592200 / +91-9904288900</a:t>
            </a:r>
          </a:p>
          <a:p>
            <a:endParaRPr lang="en-US" dirty="0" smtClean="0"/>
          </a:p>
          <a:p>
            <a:r>
              <a:rPr lang="en-US" dirty="0" smtClean="0"/>
              <a:t>Email : info@hitechprojects.co.in</a:t>
            </a:r>
            <a:endParaRPr lang="en-IN" dirty="0"/>
          </a:p>
        </p:txBody>
      </p:sp>
    </p:spTree>
    <p:extLst>
      <p:ext uri="{BB962C8B-B14F-4D97-AF65-F5344CB8AC3E}">
        <p14:creationId xmlns:p14="http://schemas.microsoft.com/office/powerpoint/2010/main" val="1127858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57" name="Rectangle 56"/>
          <p:cNvSpPr>
            <a:spLocks noChangeArrowheads="1"/>
          </p:cNvSpPr>
          <p:nvPr/>
        </p:nvSpPr>
        <p:spPr bwMode="auto">
          <a:xfrm>
            <a:off x="583080" y="1505623"/>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US" sz="2700" b="1" dirty="0">
                <a:solidFill>
                  <a:srgbClr val="222222"/>
                </a:solidFill>
                <a:latin typeface="Roboto"/>
              </a:rPr>
              <a:t>M</a:t>
            </a:r>
            <a:r>
              <a:rPr kumimoji="0" lang="en-US" sz="2700" b="1" i="0" u="none" strike="noStrike" cap="none" normalizeH="0" baseline="0" dirty="0" smtClean="0">
                <a:ln>
                  <a:noFill/>
                </a:ln>
                <a:solidFill>
                  <a:srgbClr val="222222"/>
                </a:solidFill>
                <a:effectLst/>
                <a:latin typeface="Roboto"/>
              </a:rPr>
              <a:t>anagement</a:t>
            </a:r>
            <a:r>
              <a:rPr kumimoji="0" lang="en-US" sz="2700" b="1" i="0" u="none" strike="noStrike" cap="none" normalizeH="0" dirty="0" smtClean="0">
                <a:ln>
                  <a:noFill/>
                </a:ln>
                <a:solidFill>
                  <a:srgbClr val="222222"/>
                </a:solidFill>
                <a:effectLst/>
                <a:latin typeface="Roboto"/>
              </a:rPr>
              <a:t>: </a:t>
            </a:r>
            <a:r>
              <a:rPr lang="en-IN" sz="2800" b="1" dirty="0"/>
              <a:t>Core Management</a:t>
            </a:r>
          </a:p>
        </p:txBody>
      </p:sp>
      <p:sp>
        <p:nvSpPr>
          <p:cNvPr id="71" name="Rectangle 70"/>
          <p:cNvSpPr>
            <a:spLocks noChangeArrowheads="1"/>
          </p:cNvSpPr>
          <p:nvPr/>
        </p:nvSpPr>
        <p:spPr bwMode="auto">
          <a:xfrm>
            <a:off x="616068" y="1096491"/>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7134762" y="1096045"/>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4098" name="Picture 2" descr="Munir Sha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135" y="2160565"/>
            <a:ext cx="1220317" cy="14107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a:spLocks noChangeArrowheads="1"/>
          </p:cNvSpPr>
          <p:nvPr/>
        </p:nvSpPr>
        <p:spPr bwMode="auto">
          <a:xfrm>
            <a:off x="2890221" y="5953612"/>
            <a:ext cx="3795517" cy="6796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2000" b="1" i="0" u="none" strike="noStrike" cap="none" normalizeH="0" baseline="0" dirty="0" smtClean="0">
                <a:ln>
                  <a:noFill/>
                </a:ln>
                <a:solidFill>
                  <a:srgbClr val="222222"/>
                </a:solidFill>
                <a:effectLst/>
                <a:latin typeface="Roboto"/>
              </a:rPr>
              <a:t>Photos to be changed to newly Clicked - Professional</a:t>
            </a:r>
            <a:endParaRPr lang="en-IN" sz="2000" b="1" dirty="0">
              <a:solidFill>
                <a:srgbClr val="222222"/>
              </a:solidFill>
              <a:latin typeface="Roboto"/>
            </a:endParaRPr>
          </a:p>
        </p:txBody>
      </p:sp>
      <p:pic>
        <p:nvPicPr>
          <p:cNvPr id="4100" name="Picture 4" descr="https://hitechprojects.co.in/img/team/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135" y="3725922"/>
            <a:ext cx="1197486" cy="13809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817190" y="5261424"/>
            <a:ext cx="1197486" cy="1384377"/>
          </a:xfrm>
          <a:prstGeom prst="rect">
            <a:avLst/>
          </a:prstGeom>
        </p:spPr>
      </p:pic>
      <p:pic>
        <p:nvPicPr>
          <p:cNvPr id="3" name="Picture 2"/>
          <p:cNvPicPr>
            <a:picLocks noChangeAspect="1"/>
          </p:cNvPicPr>
          <p:nvPr/>
        </p:nvPicPr>
        <p:blipFill>
          <a:blip r:embed="rId6"/>
          <a:stretch>
            <a:fillRect/>
          </a:stretch>
        </p:blipFill>
        <p:spPr>
          <a:xfrm>
            <a:off x="3755704" y="2594573"/>
            <a:ext cx="1501209" cy="1407390"/>
          </a:xfrm>
          <a:prstGeom prst="rect">
            <a:avLst/>
          </a:prstGeom>
        </p:spPr>
      </p:pic>
      <p:pic>
        <p:nvPicPr>
          <p:cNvPr id="4102" name="Picture 6" descr="https://hitechprojects.co.in/img/team/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2356" y="4177532"/>
            <a:ext cx="1474557" cy="1616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651563" y="2320520"/>
            <a:ext cx="5109091" cy="369332"/>
          </a:xfrm>
          <a:prstGeom prst="rect">
            <a:avLst/>
          </a:prstGeom>
        </p:spPr>
        <p:txBody>
          <a:bodyPr wrap="none">
            <a:spAutoFit/>
          </a:bodyPr>
          <a:lstStyle/>
          <a:p>
            <a:r>
              <a:rPr lang="en-US" b="0" i="0" dirty="0" smtClean="0">
                <a:solidFill>
                  <a:srgbClr val="000000"/>
                </a:solidFill>
                <a:effectLst/>
                <a:latin typeface="Roboto"/>
              </a:rPr>
              <a:t>Munir Shah : Having 29 years of rich experience</a:t>
            </a:r>
            <a:endParaRPr lang="en-IN" dirty="0"/>
          </a:p>
        </p:txBody>
      </p:sp>
      <p:sp>
        <p:nvSpPr>
          <p:cNvPr id="18" name="Rectangle 17"/>
          <p:cNvSpPr/>
          <p:nvPr/>
        </p:nvSpPr>
        <p:spPr>
          <a:xfrm>
            <a:off x="6651563" y="2778844"/>
            <a:ext cx="5057859" cy="369332"/>
          </a:xfrm>
          <a:prstGeom prst="rect">
            <a:avLst/>
          </a:prstGeom>
        </p:spPr>
        <p:txBody>
          <a:bodyPr wrap="none">
            <a:spAutoFit/>
          </a:bodyPr>
          <a:lstStyle/>
          <a:p>
            <a:r>
              <a:rPr lang="en-US" b="0" i="0" dirty="0" smtClean="0">
                <a:solidFill>
                  <a:srgbClr val="000000"/>
                </a:solidFill>
                <a:effectLst/>
                <a:latin typeface="Roboto"/>
              </a:rPr>
              <a:t>Tejas Dalal : Having 29 years of rich experience</a:t>
            </a:r>
            <a:endParaRPr lang="en-IN" dirty="0"/>
          </a:p>
        </p:txBody>
      </p:sp>
      <p:sp>
        <p:nvSpPr>
          <p:cNvPr id="19" name="Rectangle 18"/>
          <p:cNvSpPr/>
          <p:nvPr/>
        </p:nvSpPr>
        <p:spPr>
          <a:xfrm>
            <a:off x="6683622" y="3237168"/>
            <a:ext cx="5275803" cy="369332"/>
          </a:xfrm>
          <a:prstGeom prst="rect">
            <a:avLst/>
          </a:prstGeom>
        </p:spPr>
        <p:txBody>
          <a:bodyPr wrap="none">
            <a:spAutoFit/>
          </a:bodyPr>
          <a:lstStyle/>
          <a:p>
            <a:r>
              <a:rPr lang="en-US" b="0" i="0" dirty="0" smtClean="0">
                <a:solidFill>
                  <a:srgbClr val="000000"/>
                </a:solidFill>
                <a:effectLst/>
                <a:latin typeface="Roboto"/>
              </a:rPr>
              <a:t>Manish Dave: Having 31 years of rich experience </a:t>
            </a:r>
            <a:endParaRPr lang="en-IN" dirty="0"/>
          </a:p>
        </p:txBody>
      </p:sp>
      <p:sp>
        <p:nvSpPr>
          <p:cNvPr id="20" name="Rectangle 19"/>
          <p:cNvSpPr/>
          <p:nvPr/>
        </p:nvSpPr>
        <p:spPr>
          <a:xfrm>
            <a:off x="6685738" y="3706474"/>
            <a:ext cx="4989507" cy="369332"/>
          </a:xfrm>
          <a:prstGeom prst="rect">
            <a:avLst/>
          </a:prstGeom>
        </p:spPr>
        <p:txBody>
          <a:bodyPr wrap="none">
            <a:spAutoFit/>
          </a:bodyPr>
          <a:lstStyle/>
          <a:p>
            <a:r>
              <a:rPr lang="en-US" b="0" i="0" dirty="0" smtClean="0">
                <a:solidFill>
                  <a:srgbClr val="000000"/>
                </a:solidFill>
                <a:effectLst/>
                <a:latin typeface="Roboto"/>
              </a:rPr>
              <a:t>Viral Shah : Having 25 years of rich experience</a:t>
            </a:r>
            <a:endParaRPr lang="en-IN" dirty="0"/>
          </a:p>
        </p:txBody>
      </p:sp>
      <p:sp>
        <p:nvSpPr>
          <p:cNvPr id="21" name="Rectangle 20"/>
          <p:cNvSpPr/>
          <p:nvPr/>
        </p:nvSpPr>
        <p:spPr>
          <a:xfrm>
            <a:off x="6678588" y="4191388"/>
            <a:ext cx="5186035" cy="369332"/>
          </a:xfrm>
          <a:prstGeom prst="rect">
            <a:avLst/>
          </a:prstGeom>
        </p:spPr>
        <p:txBody>
          <a:bodyPr wrap="none">
            <a:spAutoFit/>
          </a:bodyPr>
          <a:lstStyle/>
          <a:p>
            <a:r>
              <a:rPr lang="en-US" b="0" i="0" dirty="0" smtClean="0">
                <a:solidFill>
                  <a:srgbClr val="000000"/>
                </a:solidFill>
                <a:effectLst/>
                <a:latin typeface="Roboto"/>
              </a:rPr>
              <a:t>Jaydip Patel : Having 23 years of rich experience</a:t>
            </a:r>
            <a:endParaRPr lang="en-IN" dirty="0"/>
          </a:p>
        </p:txBody>
      </p:sp>
      <p:sp>
        <p:nvSpPr>
          <p:cNvPr id="22" name="Rectangle 21"/>
          <p:cNvSpPr>
            <a:spLocks noChangeArrowheads="1"/>
          </p:cNvSpPr>
          <p:nvPr/>
        </p:nvSpPr>
        <p:spPr bwMode="auto">
          <a:xfrm>
            <a:off x="6618576" y="1520249"/>
            <a:ext cx="5582396"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US" sz="2700" b="1" dirty="0">
                <a:solidFill>
                  <a:srgbClr val="222222"/>
                </a:solidFill>
                <a:latin typeface="Roboto"/>
              </a:rPr>
              <a:t>M</a:t>
            </a:r>
            <a:r>
              <a:rPr kumimoji="0" lang="en-US" sz="2700" b="1" i="0" u="none" strike="noStrike" cap="none" normalizeH="0" baseline="0" dirty="0" smtClean="0">
                <a:ln>
                  <a:noFill/>
                </a:ln>
                <a:solidFill>
                  <a:srgbClr val="222222"/>
                </a:solidFill>
                <a:effectLst/>
                <a:latin typeface="Roboto"/>
              </a:rPr>
              <a:t>anagement</a:t>
            </a:r>
            <a:r>
              <a:rPr kumimoji="0" lang="en-US" sz="2700" b="1" i="0" u="none" strike="noStrike" cap="none" normalizeH="0" dirty="0" smtClean="0">
                <a:ln>
                  <a:noFill/>
                </a:ln>
                <a:solidFill>
                  <a:srgbClr val="222222"/>
                </a:solidFill>
                <a:effectLst/>
                <a:latin typeface="Roboto"/>
              </a:rPr>
              <a:t>: </a:t>
            </a:r>
            <a:r>
              <a:rPr lang="en-IN" sz="2800" b="1" dirty="0"/>
              <a:t>Core Management</a:t>
            </a:r>
          </a:p>
        </p:txBody>
      </p:sp>
      <p:sp>
        <p:nvSpPr>
          <p:cNvPr id="28" name="Rectangle 27"/>
          <p:cNvSpPr/>
          <p:nvPr/>
        </p:nvSpPr>
        <p:spPr>
          <a:xfrm>
            <a:off x="2099743" y="2139580"/>
            <a:ext cx="1464170" cy="1604243"/>
          </a:xfrm>
          <a:prstGeom prst="rect">
            <a:avLst/>
          </a:prstGeom>
          <a:blipFill dpi="0" rotWithShape="1">
            <a:blip r:embed="rId8" cstate="print">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a:stretch>
              <a:fillRect l="-81203" t="-62611" r="-81203" b="-156821"/>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2126339" y="3850640"/>
            <a:ext cx="1328107" cy="1410784"/>
          </a:xfrm>
          <a:prstGeom prst="rect">
            <a:avLst/>
          </a:prstGeom>
          <a:blipFill>
            <a:blip r:embed="rId10">
              <a:extLst>
                <a:ext uri="{BEBA8EAE-BF5A-486C-A8C5-ECC9F3942E4B}">
                  <a14:imgProps xmlns:a14="http://schemas.microsoft.com/office/drawing/2010/main">
                    <a14:imgLayer r:embed="rId11">
                      <a14:imgEffect>
                        <a14:sharpenSoften amount="25000"/>
                      </a14:imgEffect>
                      <a14:imgEffect>
                        <a14:brightnessContrast bright="20000"/>
                      </a14:imgEffect>
                    </a14:imgLayer>
                  </a14:imgProps>
                </a:ext>
              </a:extLst>
            </a:blip>
            <a:srcRect/>
            <a:stretch>
              <a:fillRect l="-138182" t="-34642" r="-87272" b="-37586"/>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3300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57" name="Rectangle 56"/>
          <p:cNvSpPr>
            <a:spLocks noChangeArrowheads="1"/>
          </p:cNvSpPr>
          <p:nvPr/>
        </p:nvSpPr>
        <p:spPr bwMode="auto">
          <a:xfrm>
            <a:off x="583080" y="1505623"/>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a:t>Our </a:t>
            </a:r>
            <a:r>
              <a:rPr lang="en-IN" sz="2800" b="1" dirty="0" smtClean="0"/>
              <a:t>Team</a:t>
            </a:r>
            <a:endParaRPr lang="en-IN" sz="2800" b="1" dirty="0"/>
          </a:p>
        </p:txBody>
      </p:sp>
      <p:sp>
        <p:nvSpPr>
          <p:cNvPr id="71" name="Rectangle 70"/>
          <p:cNvSpPr>
            <a:spLocks noChangeArrowheads="1"/>
          </p:cNvSpPr>
          <p:nvPr/>
        </p:nvSpPr>
        <p:spPr bwMode="auto">
          <a:xfrm>
            <a:off x="616068" y="1096491"/>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7134762" y="1096045"/>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22"/>
          <p:cNvSpPr>
            <a:spLocks noChangeArrowheads="1"/>
          </p:cNvSpPr>
          <p:nvPr/>
        </p:nvSpPr>
        <p:spPr bwMode="auto">
          <a:xfrm>
            <a:off x="7006884" y="1575643"/>
            <a:ext cx="5104603"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a:t>Our </a:t>
            </a:r>
            <a:r>
              <a:rPr lang="en-IN" sz="2800" b="1" dirty="0" smtClean="0"/>
              <a:t>Team</a:t>
            </a:r>
            <a:endParaRPr lang="en-IN" sz="2800" b="1" dirty="0"/>
          </a:p>
        </p:txBody>
      </p:sp>
      <p:pic>
        <p:nvPicPr>
          <p:cNvPr id="6146" name="Picture 2" descr="https://hitechprojects.co.in/img/te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68" y="1937276"/>
            <a:ext cx="2903509" cy="29035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69985" y="4975859"/>
            <a:ext cx="4253540" cy="1778623"/>
          </a:xfrm>
          <a:prstGeom prst="rect">
            <a:avLst/>
          </a:prstGeom>
        </p:spPr>
        <p:txBody>
          <a:bodyPr wrap="square">
            <a:spAutoFit/>
          </a:bodyPr>
          <a:lstStyle/>
          <a:p>
            <a:r>
              <a:rPr lang="en-US" b="0" i="0" dirty="0" smtClean="0">
                <a:solidFill>
                  <a:srgbClr val="000000"/>
                </a:solidFill>
                <a:effectLst/>
                <a:latin typeface="Roboto"/>
              </a:rPr>
              <a:t>Our Family consists of:</a:t>
            </a:r>
          </a:p>
          <a:p>
            <a:r>
              <a:rPr lang="en-US" b="1" i="0" dirty="0" smtClean="0">
                <a:solidFill>
                  <a:srgbClr val="222222"/>
                </a:solidFill>
                <a:effectLst/>
                <a:latin typeface="Roboto"/>
              </a:rPr>
              <a:t>Engineers &amp; Supervisors: 48%</a:t>
            </a:r>
          </a:p>
          <a:p>
            <a:r>
              <a:rPr lang="en-US" b="1" i="0" dirty="0" smtClean="0">
                <a:solidFill>
                  <a:srgbClr val="222222"/>
                </a:solidFill>
                <a:effectLst/>
                <a:latin typeface="Roboto"/>
              </a:rPr>
              <a:t>Plant and Machinery Staff: 19%</a:t>
            </a:r>
          </a:p>
          <a:p>
            <a:r>
              <a:rPr lang="en-US" b="1" i="0" dirty="0" smtClean="0">
                <a:solidFill>
                  <a:srgbClr val="222222"/>
                </a:solidFill>
                <a:effectLst/>
                <a:latin typeface="Roboto"/>
              </a:rPr>
              <a:t>Top Management: 5%</a:t>
            </a:r>
          </a:p>
          <a:p>
            <a:r>
              <a:rPr lang="en-US" b="1" i="0" dirty="0" smtClean="0">
                <a:solidFill>
                  <a:srgbClr val="222222"/>
                </a:solidFill>
                <a:effectLst/>
                <a:latin typeface="Roboto"/>
              </a:rPr>
              <a:t>Managers &amp; Above: 10%</a:t>
            </a:r>
          </a:p>
          <a:p>
            <a:r>
              <a:rPr lang="en-US" b="1" i="0" dirty="0" smtClean="0">
                <a:solidFill>
                  <a:srgbClr val="222222"/>
                </a:solidFill>
                <a:effectLst/>
                <a:latin typeface="Roboto"/>
              </a:rPr>
              <a:t>Supporting Staff: 18%</a:t>
            </a:r>
            <a:endParaRPr lang="en-US" b="1" i="0" dirty="0">
              <a:solidFill>
                <a:srgbClr val="222222"/>
              </a:solidFill>
              <a:effectLst/>
              <a:latin typeface="Roboto"/>
            </a:endParaRPr>
          </a:p>
        </p:txBody>
      </p:sp>
      <p:sp>
        <p:nvSpPr>
          <p:cNvPr id="24" name="Rectangle 23"/>
          <p:cNvSpPr/>
          <p:nvPr/>
        </p:nvSpPr>
        <p:spPr>
          <a:xfrm>
            <a:off x="6407150" y="2106419"/>
            <a:ext cx="4253540" cy="1778623"/>
          </a:xfrm>
          <a:prstGeom prst="rect">
            <a:avLst/>
          </a:prstGeom>
        </p:spPr>
        <p:txBody>
          <a:bodyPr wrap="square">
            <a:spAutoFit/>
          </a:bodyPr>
          <a:lstStyle/>
          <a:p>
            <a:r>
              <a:rPr lang="en-US" b="0" i="0" dirty="0" smtClean="0">
                <a:solidFill>
                  <a:srgbClr val="000000"/>
                </a:solidFill>
                <a:effectLst/>
                <a:latin typeface="Roboto"/>
              </a:rPr>
              <a:t>Our Family consists of: </a:t>
            </a:r>
            <a:r>
              <a:rPr lang="en-US" b="1" i="0" dirty="0" smtClean="0">
                <a:solidFill>
                  <a:srgbClr val="FF0000"/>
                </a:solidFill>
                <a:effectLst/>
                <a:latin typeface="Roboto"/>
              </a:rPr>
              <a:t>470+</a:t>
            </a:r>
          </a:p>
          <a:p>
            <a:r>
              <a:rPr lang="en-US" b="1" i="0" dirty="0" smtClean="0">
                <a:solidFill>
                  <a:srgbClr val="222222"/>
                </a:solidFill>
                <a:effectLst/>
                <a:latin typeface="Roboto"/>
              </a:rPr>
              <a:t>Engineers &amp; Supervisors: </a:t>
            </a:r>
            <a:r>
              <a:rPr lang="en-US" b="1" i="0" dirty="0" smtClean="0">
                <a:solidFill>
                  <a:srgbClr val="FF0000"/>
                </a:solidFill>
                <a:effectLst/>
                <a:latin typeface="Roboto"/>
              </a:rPr>
              <a:t>48%</a:t>
            </a:r>
          </a:p>
          <a:p>
            <a:r>
              <a:rPr lang="en-US" b="1" i="0" dirty="0" smtClean="0">
                <a:solidFill>
                  <a:srgbClr val="222222"/>
                </a:solidFill>
                <a:effectLst/>
                <a:latin typeface="Roboto"/>
              </a:rPr>
              <a:t>Plant and Machinery Staff: </a:t>
            </a:r>
            <a:r>
              <a:rPr lang="en-US" b="1" i="0" dirty="0" smtClean="0">
                <a:solidFill>
                  <a:srgbClr val="FF0000"/>
                </a:solidFill>
                <a:effectLst/>
                <a:latin typeface="Roboto"/>
              </a:rPr>
              <a:t>18%</a:t>
            </a:r>
          </a:p>
          <a:p>
            <a:r>
              <a:rPr lang="en-US" b="1" i="0" dirty="0" smtClean="0">
                <a:solidFill>
                  <a:srgbClr val="222222"/>
                </a:solidFill>
                <a:effectLst/>
                <a:latin typeface="Roboto"/>
              </a:rPr>
              <a:t>Top Management: </a:t>
            </a:r>
            <a:r>
              <a:rPr lang="en-US" b="1" i="0" dirty="0" smtClean="0">
                <a:solidFill>
                  <a:srgbClr val="FF0000"/>
                </a:solidFill>
                <a:effectLst/>
                <a:latin typeface="Roboto"/>
              </a:rPr>
              <a:t>5%</a:t>
            </a:r>
          </a:p>
          <a:p>
            <a:r>
              <a:rPr lang="en-US" b="1" i="0" dirty="0" smtClean="0">
                <a:solidFill>
                  <a:srgbClr val="222222"/>
                </a:solidFill>
                <a:effectLst/>
                <a:latin typeface="Roboto"/>
              </a:rPr>
              <a:t>Managers &amp; Above: </a:t>
            </a:r>
            <a:r>
              <a:rPr lang="en-US" b="1" i="0" dirty="0" smtClean="0">
                <a:solidFill>
                  <a:srgbClr val="FF0000"/>
                </a:solidFill>
                <a:effectLst/>
                <a:latin typeface="Roboto"/>
              </a:rPr>
              <a:t>10%</a:t>
            </a:r>
          </a:p>
          <a:p>
            <a:r>
              <a:rPr lang="en-US" b="1" i="0" dirty="0" smtClean="0">
                <a:solidFill>
                  <a:srgbClr val="222222"/>
                </a:solidFill>
                <a:effectLst/>
                <a:latin typeface="Roboto"/>
              </a:rPr>
              <a:t>Supporting Staff: </a:t>
            </a:r>
            <a:r>
              <a:rPr lang="en-US" b="1" i="0" dirty="0" smtClean="0">
                <a:solidFill>
                  <a:srgbClr val="FF0000"/>
                </a:solidFill>
                <a:effectLst/>
                <a:latin typeface="Roboto"/>
              </a:rPr>
              <a:t>19%</a:t>
            </a:r>
            <a:endParaRPr lang="en-US" b="1" i="0" dirty="0">
              <a:solidFill>
                <a:srgbClr val="FF0000"/>
              </a:solidFill>
              <a:effectLst/>
              <a:latin typeface="Roboto"/>
            </a:endParaRPr>
          </a:p>
        </p:txBody>
      </p:sp>
      <p:graphicFrame>
        <p:nvGraphicFramePr>
          <p:cNvPr id="12" name="Chart 11"/>
          <p:cNvGraphicFramePr>
            <a:graphicFrameLocks/>
          </p:cNvGraphicFramePr>
          <p:nvPr>
            <p:extLst>
              <p:ext uri="{D42A27DB-BD31-4B8C-83A1-F6EECF244321}">
                <p14:modId xmlns:p14="http://schemas.microsoft.com/office/powerpoint/2010/main" val="614611467"/>
              </p:ext>
            </p:extLst>
          </p:nvPr>
        </p:nvGraphicFramePr>
        <p:xfrm>
          <a:off x="6535147" y="3885042"/>
          <a:ext cx="5329010" cy="28970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71368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57" name="Rectangle 56"/>
          <p:cNvSpPr>
            <a:spLocks noChangeArrowheads="1"/>
          </p:cNvSpPr>
          <p:nvPr/>
        </p:nvSpPr>
        <p:spPr bwMode="auto">
          <a:xfrm>
            <a:off x="583080" y="1505623"/>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Core Values</a:t>
            </a:r>
            <a:endParaRPr lang="en-IN" sz="2800" b="1" dirty="0"/>
          </a:p>
        </p:txBody>
      </p:sp>
      <p:sp>
        <p:nvSpPr>
          <p:cNvPr id="71" name="Rectangle 70"/>
          <p:cNvSpPr>
            <a:spLocks noChangeArrowheads="1"/>
          </p:cNvSpPr>
          <p:nvPr/>
        </p:nvSpPr>
        <p:spPr bwMode="auto">
          <a:xfrm>
            <a:off x="616068" y="1096491"/>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729320" y="110605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2"/>
          <p:cNvSpPr>
            <a:spLocks noChangeArrowheads="1"/>
          </p:cNvSpPr>
          <p:nvPr/>
        </p:nvSpPr>
        <p:spPr bwMode="auto">
          <a:xfrm>
            <a:off x="6618576" y="1505623"/>
            <a:ext cx="5406648"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Core Values</a:t>
            </a:r>
            <a:endParaRPr lang="en-IN" sz="2800" b="1" dirty="0"/>
          </a:p>
        </p:txBody>
      </p:sp>
      <p:sp>
        <p:nvSpPr>
          <p:cNvPr id="4" name="Rectangle 3"/>
          <p:cNvSpPr/>
          <p:nvPr/>
        </p:nvSpPr>
        <p:spPr>
          <a:xfrm>
            <a:off x="6541698" y="2762842"/>
            <a:ext cx="4495079" cy="2585323"/>
          </a:xfrm>
          <a:prstGeom prst="rect">
            <a:avLst/>
          </a:prstGeom>
        </p:spPr>
        <p:txBody>
          <a:bodyPr wrap="square">
            <a:spAutoFit/>
          </a:bodyPr>
          <a:lstStyle/>
          <a:p>
            <a:pPr marL="285750" indent="-285750">
              <a:buFont typeface="Arial" panose="020B0604020202020204" pitchFamily="34" charset="0"/>
              <a:buChar char="•"/>
            </a:pPr>
            <a:r>
              <a:rPr lang="en-IN" b="1" dirty="0" smtClean="0">
                <a:effectLst/>
                <a:latin typeface="Calibri" panose="020F0502020204030204" pitchFamily="34" charset="0"/>
                <a:ea typeface="Calibri" panose="020F0502020204030204" pitchFamily="34" charset="0"/>
              </a:rPr>
              <a:t>Continual Improvement </a:t>
            </a:r>
          </a:p>
          <a:p>
            <a:pPr marL="285750" indent="-285750">
              <a:buFont typeface="Arial" panose="020B0604020202020204" pitchFamily="34" charset="0"/>
              <a:buChar char="•"/>
            </a:pPr>
            <a:endParaRPr lang="en-IN" b="1"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b="1" dirty="0" smtClean="0">
                <a:effectLst/>
                <a:latin typeface="Calibri" panose="020F0502020204030204" pitchFamily="34" charset="0"/>
                <a:ea typeface="Calibri" panose="020F0502020204030204" pitchFamily="34" charset="0"/>
              </a:rPr>
              <a:t>Trust </a:t>
            </a:r>
          </a:p>
          <a:p>
            <a:pPr marL="285750" indent="-285750">
              <a:buFont typeface="Arial" panose="020B0604020202020204" pitchFamily="34" charset="0"/>
              <a:buChar char="•"/>
            </a:pPr>
            <a:endParaRPr lang="en-IN" b="1"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b="1" dirty="0" smtClean="0">
                <a:effectLst/>
                <a:latin typeface="Calibri" panose="020F0502020204030204" pitchFamily="34" charset="0"/>
                <a:ea typeface="Calibri" panose="020F0502020204030204" pitchFamily="34" charset="0"/>
              </a:rPr>
              <a:t>Caring </a:t>
            </a:r>
          </a:p>
          <a:p>
            <a:pPr marL="285750" indent="-285750">
              <a:buFont typeface="Arial" panose="020B0604020202020204" pitchFamily="34" charset="0"/>
              <a:buChar char="•"/>
            </a:pPr>
            <a:endParaRPr lang="en-IN" b="1"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b="1" dirty="0" smtClean="0">
                <a:effectLst/>
                <a:latin typeface="Calibri" panose="020F0502020204030204" pitchFamily="34" charset="0"/>
                <a:ea typeface="Calibri" panose="020F0502020204030204" pitchFamily="34" charset="0"/>
              </a:rPr>
              <a:t>Accountability </a:t>
            </a:r>
          </a:p>
          <a:p>
            <a:pPr marL="285750" indent="-285750">
              <a:buFont typeface="Arial" panose="020B0604020202020204" pitchFamily="34" charset="0"/>
              <a:buChar char="•"/>
            </a:pPr>
            <a:endParaRPr lang="en-IN" b="1"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b="1" dirty="0" smtClean="0">
                <a:effectLst/>
                <a:latin typeface="Calibri" panose="020F0502020204030204" pitchFamily="34" charset="0"/>
                <a:ea typeface="Calibri" panose="020F0502020204030204" pitchFamily="34" charset="0"/>
              </a:rPr>
              <a:t>Systemic Approach</a:t>
            </a:r>
            <a:endParaRPr lang="en-IN" dirty="0"/>
          </a:p>
        </p:txBody>
      </p:sp>
      <p:sp>
        <p:nvSpPr>
          <p:cNvPr id="6" name="Rectangle 5"/>
          <p:cNvSpPr/>
          <p:nvPr/>
        </p:nvSpPr>
        <p:spPr>
          <a:xfrm>
            <a:off x="552827" y="2116511"/>
            <a:ext cx="6096000" cy="646331"/>
          </a:xfrm>
          <a:prstGeom prst="rect">
            <a:avLst/>
          </a:prstGeom>
        </p:spPr>
        <p:txBody>
          <a:bodyPr>
            <a:spAutoFit/>
          </a:bodyPr>
          <a:lstStyle/>
          <a:p>
            <a:r>
              <a:rPr lang="en-US" b="0" i="0" dirty="0" smtClean="0">
                <a:solidFill>
                  <a:srgbClr val="000000"/>
                </a:solidFill>
                <a:effectLst/>
                <a:latin typeface="Roboto"/>
              </a:rPr>
              <a:t>We have built our company around following </a:t>
            </a:r>
            <a:r>
              <a:rPr lang="en-US" b="1" i="0" dirty="0" smtClean="0">
                <a:solidFill>
                  <a:srgbClr val="000000"/>
                </a:solidFill>
                <a:effectLst/>
                <a:latin typeface="Roboto"/>
              </a:rPr>
              <a:t>7 core values</a:t>
            </a:r>
            <a:r>
              <a:rPr lang="en-US" b="0" i="0" dirty="0" smtClean="0">
                <a:solidFill>
                  <a:srgbClr val="000000"/>
                </a:solidFill>
                <a:effectLst/>
                <a:latin typeface="Roboto"/>
              </a:rPr>
              <a:t>.</a:t>
            </a:r>
            <a:endParaRPr lang="en-IN" dirty="0"/>
          </a:p>
        </p:txBody>
      </p:sp>
      <p:pic>
        <p:nvPicPr>
          <p:cNvPr id="7" name="Picture 6"/>
          <p:cNvPicPr>
            <a:picLocks noChangeAspect="1"/>
          </p:cNvPicPr>
          <p:nvPr/>
        </p:nvPicPr>
        <p:blipFill>
          <a:blip r:embed="rId3"/>
          <a:stretch>
            <a:fillRect/>
          </a:stretch>
        </p:blipFill>
        <p:spPr>
          <a:xfrm>
            <a:off x="616068" y="2762842"/>
            <a:ext cx="4695736" cy="2846916"/>
          </a:xfrm>
          <a:prstGeom prst="rect">
            <a:avLst/>
          </a:prstGeom>
        </p:spPr>
      </p:pic>
      <p:sp>
        <p:nvSpPr>
          <p:cNvPr id="12" name="Rectangle 11"/>
          <p:cNvSpPr/>
          <p:nvPr/>
        </p:nvSpPr>
        <p:spPr>
          <a:xfrm>
            <a:off x="6541698" y="1885479"/>
            <a:ext cx="6096000" cy="646331"/>
          </a:xfrm>
          <a:prstGeom prst="rect">
            <a:avLst/>
          </a:prstGeom>
        </p:spPr>
        <p:txBody>
          <a:bodyPr>
            <a:spAutoFit/>
          </a:bodyPr>
          <a:lstStyle/>
          <a:p>
            <a:r>
              <a:rPr lang="en-US" b="0" i="0" dirty="0" smtClean="0">
                <a:solidFill>
                  <a:srgbClr val="000000"/>
                </a:solidFill>
                <a:effectLst/>
                <a:latin typeface="Roboto"/>
              </a:rPr>
              <a:t>We have built our company around following </a:t>
            </a:r>
            <a:r>
              <a:rPr lang="en-US" b="1" i="0" dirty="0" smtClean="0">
                <a:solidFill>
                  <a:srgbClr val="000000"/>
                </a:solidFill>
                <a:effectLst/>
                <a:latin typeface="Roboto"/>
              </a:rPr>
              <a:t>5 core values</a:t>
            </a:r>
            <a:r>
              <a:rPr lang="en-US" b="0" i="0" dirty="0" smtClean="0">
                <a:solidFill>
                  <a:srgbClr val="000000"/>
                </a:solidFill>
                <a:effectLst/>
                <a:latin typeface="Roboto"/>
              </a:rPr>
              <a:t>.</a:t>
            </a:r>
            <a:endParaRPr lang="en-IN" dirty="0"/>
          </a:p>
        </p:txBody>
      </p:sp>
      <p:graphicFrame>
        <p:nvGraphicFramePr>
          <p:cNvPr id="14" name="Chart 13"/>
          <p:cNvGraphicFramePr>
            <a:graphicFrameLocks/>
          </p:cNvGraphicFramePr>
          <p:nvPr>
            <p:extLst>
              <p:ext uri="{D42A27DB-BD31-4B8C-83A1-F6EECF244321}">
                <p14:modId xmlns:p14="http://schemas.microsoft.com/office/powerpoint/2010/main" val="3119725115"/>
              </p:ext>
            </p:extLst>
          </p:nvPr>
        </p:nvGraphicFramePr>
        <p:xfrm>
          <a:off x="8775938" y="3601529"/>
          <a:ext cx="3416062" cy="29459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62642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57" name="Rectangle 56"/>
          <p:cNvSpPr>
            <a:spLocks noChangeArrowheads="1"/>
          </p:cNvSpPr>
          <p:nvPr/>
        </p:nvSpPr>
        <p:spPr bwMode="auto">
          <a:xfrm>
            <a:off x="616068" y="1714896"/>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dirty="0"/>
              <a:t>Our Expertise</a:t>
            </a:r>
            <a:endParaRPr lang="en-IN" sz="2800" b="1" dirty="0"/>
          </a:p>
        </p:txBody>
      </p:sp>
      <p:sp>
        <p:nvSpPr>
          <p:cNvPr id="71" name="Rectangle 70"/>
          <p:cNvSpPr>
            <a:spLocks noChangeArrowheads="1"/>
          </p:cNvSpPr>
          <p:nvPr/>
        </p:nvSpPr>
        <p:spPr bwMode="auto">
          <a:xfrm>
            <a:off x="616068" y="1096491"/>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729320" y="110605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2"/>
          <p:cNvSpPr>
            <a:spLocks noChangeArrowheads="1"/>
          </p:cNvSpPr>
          <p:nvPr/>
        </p:nvSpPr>
        <p:spPr bwMode="auto">
          <a:xfrm>
            <a:off x="6651563" y="1767306"/>
            <a:ext cx="5406648"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dirty="0"/>
              <a:t>Our </a:t>
            </a:r>
            <a:r>
              <a:rPr lang="en-IN" sz="2800" dirty="0" smtClean="0"/>
              <a:t>Expertise : No Changes</a:t>
            </a:r>
            <a:endParaRPr lang="en-IN" sz="2800" dirty="0"/>
          </a:p>
        </p:txBody>
      </p:sp>
    </p:spTree>
    <p:extLst>
      <p:ext uri="{BB962C8B-B14F-4D97-AF65-F5344CB8AC3E}">
        <p14:creationId xmlns:p14="http://schemas.microsoft.com/office/powerpoint/2010/main" val="4182717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583079" y="1096491"/>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729320" y="110605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583080" y="1505623"/>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Residential</a:t>
            </a:r>
            <a:endParaRPr lang="en-IN" sz="2800" b="1" dirty="0"/>
          </a:p>
        </p:txBody>
      </p:sp>
      <p:sp>
        <p:nvSpPr>
          <p:cNvPr id="11" name="Rectangle 10"/>
          <p:cNvSpPr>
            <a:spLocks noChangeArrowheads="1"/>
          </p:cNvSpPr>
          <p:nvPr/>
        </p:nvSpPr>
        <p:spPr bwMode="auto">
          <a:xfrm>
            <a:off x="616068" y="1932428"/>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12" name="Rectangle 11"/>
          <p:cNvSpPr>
            <a:spLocks noChangeArrowheads="1"/>
          </p:cNvSpPr>
          <p:nvPr/>
        </p:nvSpPr>
        <p:spPr bwMode="auto">
          <a:xfrm>
            <a:off x="6618576" y="1499797"/>
            <a:ext cx="4949448"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Residential</a:t>
            </a:r>
            <a:endParaRPr lang="en-IN" sz="2800" b="1" dirty="0"/>
          </a:p>
        </p:txBody>
      </p:sp>
      <p:sp>
        <p:nvSpPr>
          <p:cNvPr id="14" name="Rectangle 13"/>
          <p:cNvSpPr>
            <a:spLocks noChangeArrowheads="1"/>
          </p:cNvSpPr>
          <p:nvPr/>
        </p:nvSpPr>
        <p:spPr bwMode="auto">
          <a:xfrm>
            <a:off x="6618575" y="1908929"/>
            <a:ext cx="4690656"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15" name="Rectangle 14"/>
          <p:cNvSpPr>
            <a:spLocks noChangeArrowheads="1"/>
          </p:cNvSpPr>
          <p:nvPr/>
        </p:nvSpPr>
        <p:spPr bwMode="auto">
          <a:xfrm>
            <a:off x="693825" y="2421589"/>
            <a:ext cx="5990726" cy="12336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SUN SKY PARK</a:t>
            </a:r>
            <a:endParaRPr lang="en-IN" sz="2000" b="1" dirty="0"/>
          </a:p>
          <a:p>
            <a:endParaRPr lang="en-US" sz="2800" b="1" dirty="0"/>
          </a:p>
          <a:p>
            <a:endParaRPr lang="en-IN" sz="2800" b="1" dirty="0"/>
          </a:p>
        </p:txBody>
      </p:sp>
      <p:pic>
        <p:nvPicPr>
          <p:cNvPr id="18" name="Picture 2" descr="Card image 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938" y="2278093"/>
            <a:ext cx="3238500" cy="151447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a:spLocks noChangeArrowheads="1"/>
          </p:cNvSpPr>
          <p:nvPr/>
        </p:nvSpPr>
        <p:spPr bwMode="auto">
          <a:xfrm>
            <a:off x="693825" y="4070051"/>
            <a:ext cx="5601821" cy="8027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ARVIND AAVISHKAR</a:t>
            </a:r>
            <a:endParaRPr lang="en-US" sz="2800" b="1" dirty="0"/>
          </a:p>
          <a:p>
            <a:endParaRPr lang="en-IN" sz="2800" b="1" dirty="0"/>
          </a:p>
        </p:txBody>
      </p:sp>
      <p:pic>
        <p:nvPicPr>
          <p:cNvPr id="7172" name="Picture 4" descr="Card image c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681" y="4446780"/>
            <a:ext cx="3238500" cy="151447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a:spLocks noChangeArrowheads="1"/>
          </p:cNvSpPr>
          <p:nvPr/>
        </p:nvSpPr>
        <p:spPr bwMode="auto">
          <a:xfrm>
            <a:off x="6762308" y="2405739"/>
            <a:ext cx="5738949" cy="15414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SUN SKY PARK : </a:t>
            </a:r>
          </a:p>
          <a:p>
            <a:r>
              <a:rPr lang="en-IN" sz="2000" b="1" dirty="0" smtClean="0">
                <a:solidFill>
                  <a:srgbClr val="00B0F0"/>
                </a:solidFill>
              </a:rPr>
              <a:t>Completed</a:t>
            </a:r>
            <a:endParaRPr lang="en-IN" sz="2000" b="1" dirty="0">
              <a:solidFill>
                <a:srgbClr val="00B0F0"/>
              </a:solidFill>
            </a:endParaRPr>
          </a:p>
          <a:p>
            <a:endParaRPr lang="en-US" sz="2800" b="1" dirty="0"/>
          </a:p>
          <a:p>
            <a:endParaRPr lang="en-IN" sz="2800" b="1" dirty="0"/>
          </a:p>
        </p:txBody>
      </p:sp>
      <p:sp>
        <p:nvSpPr>
          <p:cNvPr id="27" name="Rectangle 26"/>
          <p:cNvSpPr>
            <a:spLocks noChangeArrowheads="1"/>
          </p:cNvSpPr>
          <p:nvPr/>
        </p:nvSpPr>
        <p:spPr bwMode="auto">
          <a:xfrm>
            <a:off x="6762308" y="3846277"/>
            <a:ext cx="5601821" cy="15414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ARVIND AAVISHKAR</a:t>
            </a:r>
            <a:endParaRPr lang="en-IN" sz="2000" b="1" dirty="0"/>
          </a:p>
          <a:p>
            <a:r>
              <a:rPr lang="en-IN" sz="2000" b="1" dirty="0" smtClean="0">
                <a:solidFill>
                  <a:srgbClr val="00B0F0"/>
                </a:solidFill>
              </a:rPr>
              <a:t>Completed - 2022</a:t>
            </a:r>
            <a:endParaRPr lang="en-IN" sz="2000" b="1" dirty="0">
              <a:solidFill>
                <a:srgbClr val="00B0F0"/>
              </a:solidFill>
            </a:endParaRPr>
          </a:p>
          <a:p>
            <a:endParaRPr lang="en-US" sz="2800" b="1" dirty="0"/>
          </a:p>
          <a:p>
            <a:endParaRPr lang="en-IN" sz="2800" b="1" dirty="0"/>
          </a:p>
        </p:txBody>
      </p:sp>
      <p:sp>
        <p:nvSpPr>
          <p:cNvPr id="34" name="Rounded Rectangle 33"/>
          <p:cNvSpPr/>
          <p:nvPr/>
        </p:nvSpPr>
        <p:spPr>
          <a:xfrm>
            <a:off x="8895441" y="1941078"/>
            <a:ext cx="2947973" cy="1833907"/>
          </a:xfrm>
          <a:prstGeom prst="roundRect">
            <a:avLst>
              <a:gd name="adj" fmla="val 0"/>
            </a:avLst>
          </a:prstGeom>
          <a:blipFill dpi="0" rotWithShape="1">
            <a:blip r:embed="rId5" cstate="print">
              <a:extLst>
                <a:ext uri="{28A0092B-C50C-407E-A947-70E740481C1C}">
                  <a14:useLocalDpi xmlns:a14="http://schemas.microsoft.com/office/drawing/2010/main" val="0"/>
                </a:ext>
              </a:extLst>
            </a:blip>
            <a:srcRect/>
            <a:stretch>
              <a:fillRect l="-15415" t="-13155" r="-15415" b="-7281"/>
            </a:stretch>
          </a:blipFill>
          <a:ln w="28575">
            <a:solidFill>
              <a:srgbClr val="0C2F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oogle Shape;264;p18"/>
          <p:cNvPicPr preferRelativeResize="0"/>
          <p:nvPr/>
        </p:nvPicPr>
        <p:blipFill rotWithShape="1">
          <a:blip r:embed="rId6">
            <a:alphaModFix/>
          </a:blip>
          <a:srcRect/>
          <a:stretch/>
        </p:blipFill>
        <p:spPr>
          <a:xfrm>
            <a:off x="8501109" y="4556285"/>
            <a:ext cx="3420894" cy="2037672"/>
          </a:xfrm>
          <a:prstGeom prst="rect">
            <a:avLst/>
          </a:prstGeom>
          <a:noFill/>
          <a:ln>
            <a:noFill/>
          </a:ln>
        </p:spPr>
      </p:pic>
    </p:spTree>
    <p:extLst>
      <p:ext uri="{BB962C8B-B14F-4D97-AF65-F5344CB8AC3E}">
        <p14:creationId xmlns:p14="http://schemas.microsoft.com/office/powerpoint/2010/main" val="1281619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22300" y="965200"/>
            <a:ext cx="11569700" cy="0"/>
          </a:xfrm>
          <a:prstGeom prst="line">
            <a:avLst/>
          </a:prstGeom>
          <a:ln w="57150">
            <a:solidFill>
              <a:srgbClr val="0C2F5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300" y="965200"/>
            <a:ext cx="9663223" cy="0"/>
          </a:xfrm>
          <a:prstGeom prst="line">
            <a:avLst/>
          </a:prstGeom>
          <a:ln w="57150">
            <a:solidFill>
              <a:srgbClr val="D0021B"/>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BCB978C0-A514-47DA-81F2-93193F52A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390" y="208041"/>
            <a:ext cx="1225581" cy="397562"/>
          </a:xfrm>
          <a:prstGeom prst="rect">
            <a:avLst/>
          </a:prstGeom>
        </p:spPr>
      </p:pic>
      <p:sp>
        <p:nvSpPr>
          <p:cNvPr id="71" name="Rectangle 70"/>
          <p:cNvSpPr>
            <a:spLocks noChangeArrowheads="1"/>
          </p:cNvSpPr>
          <p:nvPr/>
        </p:nvSpPr>
        <p:spPr bwMode="auto">
          <a:xfrm>
            <a:off x="197840" y="1060077"/>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2700" b="1" i="0" u="none" strike="noStrike" cap="none" normalizeH="0" baseline="0" dirty="0" smtClean="0">
                <a:ln>
                  <a:noFill/>
                </a:ln>
                <a:solidFill>
                  <a:srgbClr val="222222"/>
                </a:solidFill>
                <a:effectLst/>
                <a:latin typeface="Roboto"/>
              </a:rPr>
              <a:t>Existing 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2"/>
          <p:cNvSpPr>
            <a:spLocks noChangeArrowheads="1"/>
          </p:cNvSpPr>
          <p:nvPr/>
        </p:nvSpPr>
        <p:spPr bwMode="auto">
          <a:xfrm>
            <a:off x="6073705" y="1062194"/>
            <a:ext cx="4307457"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700" b="1" i="0" u="none" strike="noStrike" cap="none" normalizeH="0" baseline="0" dirty="0" smtClean="0">
                <a:ln>
                  <a:noFill/>
                </a:ln>
                <a:solidFill>
                  <a:srgbClr val="222222"/>
                </a:solidFill>
                <a:effectLst/>
                <a:latin typeface="Roboto"/>
              </a:rPr>
              <a:t>Updated</a:t>
            </a:r>
            <a:r>
              <a:rPr kumimoji="0" lang="en-US" sz="2700" b="1" i="0" u="none" strike="noStrike" cap="none" normalizeH="0" dirty="0" smtClean="0">
                <a:ln>
                  <a:noFill/>
                </a:ln>
                <a:solidFill>
                  <a:srgbClr val="222222"/>
                </a:solidFill>
                <a:effectLst/>
                <a:latin typeface="Roboto"/>
              </a:rPr>
              <a:t> </a:t>
            </a:r>
            <a:r>
              <a:rPr kumimoji="0" lang="en-US" sz="2700" b="1" i="0" u="none" strike="noStrike" cap="none" normalizeH="0" baseline="0" dirty="0" smtClean="0">
                <a:ln>
                  <a:noFill/>
                </a:ln>
                <a:solidFill>
                  <a:srgbClr val="222222"/>
                </a:solidFill>
                <a:effectLst/>
                <a:latin typeface="Roboto"/>
              </a:rPr>
              <a:t>Website Content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197841" y="1469209"/>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Residential</a:t>
            </a:r>
            <a:endParaRPr lang="en-IN" sz="2800" b="1" dirty="0"/>
          </a:p>
        </p:txBody>
      </p:sp>
      <p:sp>
        <p:nvSpPr>
          <p:cNvPr id="11" name="Rectangle 10"/>
          <p:cNvSpPr>
            <a:spLocks noChangeArrowheads="1"/>
          </p:cNvSpPr>
          <p:nvPr/>
        </p:nvSpPr>
        <p:spPr bwMode="auto">
          <a:xfrm>
            <a:off x="230829" y="1896014"/>
            <a:ext cx="6035495"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12" name="Rectangle 11"/>
          <p:cNvSpPr>
            <a:spLocks noChangeArrowheads="1"/>
          </p:cNvSpPr>
          <p:nvPr/>
        </p:nvSpPr>
        <p:spPr bwMode="auto">
          <a:xfrm>
            <a:off x="5976583" y="1490234"/>
            <a:ext cx="4949448"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Projects: Residential</a:t>
            </a:r>
            <a:endParaRPr lang="en-IN" sz="2800" b="1" dirty="0"/>
          </a:p>
        </p:txBody>
      </p:sp>
      <p:sp>
        <p:nvSpPr>
          <p:cNvPr id="14" name="Rectangle 13"/>
          <p:cNvSpPr>
            <a:spLocks noChangeArrowheads="1"/>
          </p:cNvSpPr>
          <p:nvPr/>
        </p:nvSpPr>
        <p:spPr bwMode="auto">
          <a:xfrm>
            <a:off x="5958936" y="1890188"/>
            <a:ext cx="4690656" cy="494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sz="1800" b="0" i="0" u="none" strike="noStrike" cap="none" normalizeH="0" baseline="0" dirty="0" smtClean="0">
                <a:ln>
                  <a:noFill/>
                </a:ln>
                <a:solidFill>
                  <a:schemeClr val="tx1"/>
                </a:solidFill>
                <a:effectLst/>
                <a:latin typeface="Arial" panose="020B0604020202020204" pitchFamily="34" charset="0"/>
              </a:rPr>
              <a:t>  </a:t>
            </a:r>
            <a:r>
              <a:rPr lang="en-IN" sz="2800" b="1" dirty="0" smtClean="0"/>
              <a:t>Ongoing:</a:t>
            </a:r>
            <a:endParaRPr lang="en-IN" sz="2800" b="1" dirty="0"/>
          </a:p>
        </p:txBody>
      </p:sp>
      <p:sp>
        <p:nvSpPr>
          <p:cNvPr id="4" name="Rectangle 3"/>
          <p:cNvSpPr/>
          <p:nvPr/>
        </p:nvSpPr>
        <p:spPr>
          <a:xfrm>
            <a:off x="519918" y="4405068"/>
            <a:ext cx="2322174" cy="400110"/>
          </a:xfrm>
          <a:prstGeom prst="rect">
            <a:avLst/>
          </a:prstGeom>
        </p:spPr>
        <p:txBody>
          <a:bodyPr wrap="none">
            <a:spAutoFit/>
          </a:bodyPr>
          <a:lstStyle/>
          <a:p>
            <a:pPr algn="ctr"/>
            <a:r>
              <a:rPr lang="en-IN" sz="2000" b="1" dirty="0">
                <a:latin typeface="Arial" panose="020B0604020202020204" pitchFamily="34" charset="0"/>
              </a:rPr>
              <a:t>THE WATERFALL</a:t>
            </a:r>
          </a:p>
        </p:txBody>
      </p:sp>
      <p:sp>
        <p:nvSpPr>
          <p:cNvPr id="25" name="Rectangle 24"/>
          <p:cNvSpPr>
            <a:spLocks noChangeArrowheads="1"/>
          </p:cNvSpPr>
          <p:nvPr/>
        </p:nvSpPr>
        <p:spPr bwMode="auto">
          <a:xfrm>
            <a:off x="6453051" y="2326532"/>
            <a:ext cx="5738949" cy="14490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VENUS PASHMINA</a:t>
            </a:r>
          </a:p>
          <a:p>
            <a:r>
              <a:rPr lang="en-US" sz="1400" dirty="0" smtClean="0"/>
              <a:t>4 &amp; 5 BHK regal apartments</a:t>
            </a:r>
            <a:endParaRPr lang="en-IN" sz="1400" dirty="0" smtClean="0"/>
          </a:p>
          <a:p>
            <a:endParaRPr lang="en-US" sz="2800" b="1" dirty="0" smtClean="0"/>
          </a:p>
          <a:p>
            <a:endParaRPr lang="en-IN" sz="2800" b="1" dirty="0"/>
          </a:p>
        </p:txBody>
      </p:sp>
      <p:sp>
        <p:nvSpPr>
          <p:cNvPr id="27" name="Rectangle 26"/>
          <p:cNvSpPr>
            <a:spLocks noChangeArrowheads="1"/>
          </p:cNvSpPr>
          <p:nvPr/>
        </p:nvSpPr>
        <p:spPr bwMode="auto">
          <a:xfrm>
            <a:off x="6462022" y="3121379"/>
            <a:ext cx="3654519" cy="23108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OEUVRE -2</a:t>
            </a:r>
          </a:p>
          <a:p>
            <a:r>
              <a:rPr lang="en-US" sz="1400" dirty="0"/>
              <a:t>4 BHK spacious and </a:t>
            </a:r>
            <a:endParaRPr lang="en-US" sz="1400" dirty="0" smtClean="0"/>
          </a:p>
          <a:p>
            <a:r>
              <a:rPr lang="en-US" sz="1400" dirty="0" smtClean="0"/>
              <a:t>luxurious </a:t>
            </a:r>
            <a:r>
              <a:rPr lang="en-US" sz="1400" dirty="0"/>
              <a:t>apartments, </a:t>
            </a:r>
            <a:endParaRPr lang="en-US" sz="1400" dirty="0" smtClean="0"/>
          </a:p>
          <a:p>
            <a:r>
              <a:rPr lang="en-US" sz="1400" dirty="0" smtClean="0"/>
              <a:t>the </a:t>
            </a:r>
            <a:r>
              <a:rPr lang="en-US" sz="1400" dirty="0"/>
              <a:t>architectural design and </a:t>
            </a:r>
            <a:endParaRPr lang="en-US" sz="1400" dirty="0" smtClean="0"/>
          </a:p>
          <a:p>
            <a:r>
              <a:rPr lang="en-US" sz="1400" dirty="0" smtClean="0"/>
              <a:t>modern </a:t>
            </a:r>
            <a:r>
              <a:rPr lang="en-US" sz="1400" dirty="0"/>
              <a:t>amenities that </a:t>
            </a:r>
            <a:endParaRPr lang="en-US" sz="1400" dirty="0" smtClean="0"/>
          </a:p>
          <a:p>
            <a:r>
              <a:rPr lang="en-US" sz="1400" dirty="0" smtClean="0"/>
              <a:t>Oeuvre-2 </a:t>
            </a:r>
            <a:r>
              <a:rPr lang="en-US" sz="1400" dirty="0"/>
              <a:t>entails is remarkable</a:t>
            </a:r>
            <a:endParaRPr lang="en-IN" sz="1400" dirty="0"/>
          </a:p>
          <a:p>
            <a:endParaRPr lang="en-US" sz="2800" b="1" dirty="0"/>
          </a:p>
          <a:p>
            <a:endParaRPr lang="en-IN" sz="2800" b="1" dirty="0"/>
          </a:p>
        </p:txBody>
      </p:sp>
      <p:sp>
        <p:nvSpPr>
          <p:cNvPr id="21" name="Rectangle 20"/>
          <p:cNvSpPr>
            <a:spLocks noChangeArrowheads="1"/>
          </p:cNvSpPr>
          <p:nvPr/>
        </p:nvSpPr>
        <p:spPr bwMode="auto">
          <a:xfrm>
            <a:off x="6462022" y="5139660"/>
            <a:ext cx="5601821" cy="1664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2000" b="1" dirty="0" smtClean="0"/>
              <a:t>NORTHWEST/GHARANA </a:t>
            </a:r>
          </a:p>
          <a:p>
            <a:r>
              <a:rPr lang="sv-SE" sz="1400" dirty="0" smtClean="0"/>
              <a:t>5 </a:t>
            </a:r>
            <a:r>
              <a:rPr lang="sv-SE" sz="1400" dirty="0"/>
              <a:t>&amp; 6 BHK Sky </a:t>
            </a:r>
            <a:r>
              <a:rPr lang="sv-SE" sz="1400" dirty="0" smtClean="0"/>
              <a:t>Villas of </a:t>
            </a:r>
            <a:r>
              <a:rPr lang="en-IN" sz="1400" dirty="0" smtClean="0"/>
              <a:t>22 </a:t>
            </a:r>
            <a:r>
              <a:rPr lang="en-IN" sz="1400" dirty="0"/>
              <a:t>floored </a:t>
            </a:r>
            <a:endParaRPr lang="en-IN" sz="1400" dirty="0" smtClean="0"/>
          </a:p>
          <a:p>
            <a:r>
              <a:rPr lang="en-IN" sz="1400" dirty="0" smtClean="0"/>
              <a:t>structure</a:t>
            </a:r>
            <a:endParaRPr lang="en-IN" sz="1400" dirty="0"/>
          </a:p>
          <a:p>
            <a:endParaRPr lang="en-US" sz="2800" b="1" dirty="0"/>
          </a:p>
          <a:p>
            <a:endParaRPr lang="en-IN" sz="2800"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6964" y="1428945"/>
            <a:ext cx="2152236" cy="2136863"/>
          </a:xfrm>
          <a:prstGeom prst="rect">
            <a:avLst/>
          </a:prstGeom>
        </p:spPr>
      </p:pic>
      <p:pic>
        <p:nvPicPr>
          <p:cNvPr id="10242" name="Picture 2" descr="https://sheetalinfra.com/wp-content/uploads/2021/08/1600X1130_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37930" y="5032565"/>
            <a:ext cx="2525913" cy="178392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www.oeuvre.co.in/4-bhk-flat/images/gallery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6752" y="2551144"/>
            <a:ext cx="2467890" cy="246125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ard image c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191" y="4805178"/>
            <a:ext cx="3732954" cy="174570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www.sunbuilders.in/Sun-Atmosphere/images/perspective/big/Night_View.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978" t="28836" r="11022" b="19497"/>
          <a:stretch/>
        </p:blipFill>
        <p:spPr bwMode="auto">
          <a:xfrm>
            <a:off x="2601365" y="2471456"/>
            <a:ext cx="3702025" cy="175221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01925" y="2497376"/>
            <a:ext cx="3449486" cy="1015663"/>
          </a:xfrm>
          <a:prstGeom prst="rect">
            <a:avLst/>
          </a:prstGeom>
        </p:spPr>
        <p:txBody>
          <a:bodyPr wrap="square">
            <a:spAutoFit/>
          </a:bodyPr>
          <a:lstStyle/>
          <a:p>
            <a:r>
              <a:rPr lang="en-IN" sz="2000" b="1" dirty="0" smtClean="0">
                <a:latin typeface="Arial" panose="020B0604020202020204" pitchFamily="34" charset="0"/>
              </a:rPr>
              <a:t>SUN ATMOSPHERE</a:t>
            </a:r>
          </a:p>
          <a:p>
            <a:r>
              <a:rPr lang="en-US" sz="2000" dirty="0"/>
              <a:t>Sun Atmosphere are </a:t>
            </a:r>
            <a:endParaRPr lang="en-US" sz="2000" dirty="0" smtClean="0"/>
          </a:p>
          <a:p>
            <a:r>
              <a:rPr lang="en-US" sz="2000" dirty="0" smtClean="0"/>
              <a:t>2 </a:t>
            </a:r>
            <a:r>
              <a:rPr lang="en-US" sz="2000" dirty="0"/>
              <a:t>to 3 BHK apartments</a:t>
            </a:r>
            <a:endParaRPr lang="en-IN" sz="2000" b="1" dirty="0" smtClean="0">
              <a:latin typeface="Arial" panose="020B0604020202020204" pitchFamily="34" charset="0"/>
            </a:endParaRPr>
          </a:p>
        </p:txBody>
      </p:sp>
      <p:pic>
        <p:nvPicPr>
          <p:cNvPr id="31" name="Picture 30"/>
          <p:cNvPicPr>
            <a:picLocks noChangeAspect="1"/>
          </p:cNvPicPr>
          <p:nvPr/>
        </p:nvPicPr>
        <p:blipFill rotWithShape="1">
          <a:blip r:embed="rId8" cstate="print">
            <a:extLst>
              <a:ext uri="{28A0092B-C50C-407E-A947-70E740481C1C}">
                <a14:useLocalDpi xmlns:a14="http://schemas.microsoft.com/office/drawing/2010/main" val="0"/>
              </a:ext>
            </a:extLst>
          </a:blip>
          <a:srcRect l="16095" t="21765" r="3023" b="4707"/>
          <a:stretch/>
        </p:blipFill>
        <p:spPr>
          <a:xfrm>
            <a:off x="3995170" y="4304126"/>
            <a:ext cx="2157502" cy="2451707"/>
          </a:xfrm>
          <a:prstGeom prst="rect">
            <a:avLst/>
          </a:prstGeom>
        </p:spPr>
      </p:pic>
    </p:spTree>
    <p:extLst>
      <p:ext uri="{BB962C8B-B14F-4D97-AF65-F5344CB8AC3E}">
        <p14:creationId xmlns:p14="http://schemas.microsoft.com/office/powerpoint/2010/main" val="6854977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806915D9767D45AD87786D6A488A57" ma:contentTypeVersion="13" ma:contentTypeDescription="Create a new document." ma:contentTypeScope="" ma:versionID="2d2c1e487a9ddf7c9d3bbb4ab1c0faa5">
  <xsd:schema xmlns:xsd="http://www.w3.org/2001/XMLSchema" xmlns:xs="http://www.w3.org/2001/XMLSchema" xmlns:p="http://schemas.microsoft.com/office/2006/metadata/properties" xmlns:ns2="7da7bab2-df66-4060-a0bd-ef6b5db8de56" xmlns:ns3="520ab48b-738c-4b5f-962e-785972c7addc" targetNamespace="http://schemas.microsoft.com/office/2006/metadata/properties" ma:root="true" ma:fieldsID="713d970f3acd2dc61c5727bd151a3def" ns2:_="" ns3:_="">
    <xsd:import namespace="7da7bab2-df66-4060-a0bd-ef6b5db8de56"/>
    <xsd:import namespace="520ab48b-738c-4b5f-962e-785972c7add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a7bab2-df66-4060-a0bd-ef6b5db8de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5cd4887-d041-47b7-83f5-4b9806e41756"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0ab48b-738c-4b5f-962e-785972c7add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51eb9351-0612-4050-a642-8047678be4e9}" ma:internalName="TaxCatchAll" ma:showField="CatchAllData" ma:web="520ab48b-738c-4b5f-962e-785972c7ad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da7bab2-df66-4060-a0bd-ef6b5db8de56">
      <Terms xmlns="http://schemas.microsoft.com/office/infopath/2007/PartnerControls"/>
    </lcf76f155ced4ddcb4097134ff3c332f>
    <TaxCatchAll xmlns="520ab48b-738c-4b5f-962e-785972c7addc" xsi:nil="true"/>
  </documentManagement>
</p:properties>
</file>

<file path=customXml/itemProps1.xml><?xml version="1.0" encoding="utf-8"?>
<ds:datastoreItem xmlns:ds="http://schemas.openxmlformats.org/officeDocument/2006/customXml" ds:itemID="{60C244E8-744D-4ECE-85F2-4F0D2371712D}"/>
</file>

<file path=customXml/itemProps2.xml><?xml version="1.0" encoding="utf-8"?>
<ds:datastoreItem xmlns:ds="http://schemas.openxmlformats.org/officeDocument/2006/customXml" ds:itemID="{7376268B-6F5D-4062-9E49-4D0E3EB94F8A}"/>
</file>

<file path=customXml/itemProps3.xml><?xml version="1.0" encoding="utf-8"?>
<ds:datastoreItem xmlns:ds="http://schemas.openxmlformats.org/officeDocument/2006/customXml" ds:itemID="{C9238643-2E2E-472D-A861-8A541119844F}"/>
</file>

<file path=docProps/app.xml><?xml version="1.0" encoding="utf-8"?>
<Properties xmlns="http://schemas.openxmlformats.org/officeDocument/2006/extended-properties" xmlns:vt="http://schemas.openxmlformats.org/officeDocument/2006/docPropsVTypes">
  <TotalTime>8790</TotalTime>
  <Words>1157</Words>
  <Application>Microsoft Office PowerPoint</Application>
  <PresentationFormat>Widescreen</PresentationFormat>
  <Paragraphs>375</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Bahnschrift SemiBold</vt:lpstr>
      <vt:lpstr>Calibri</vt:lpstr>
      <vt:lpstr>Calibri body</vt:lpstr>
      <vt:lpstr>Calibri Light</vt:lpstr>
      <vt:lpstr>Cambria</vt:lpstr>
      <vt:lpstr>Helvetica Neue</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vt:lpstr>
      <vt:lpstr>MISSION</vt:lpstr>
      <vt:lpstr>VALUES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Patil</dc:creator>
  <cp:lastModifiedBy>hardik solanki</cp:lastModifiedBy>
  <cp:revision>109</cp:revision>
  <dcterms:created xsi:type="dcterms:W3CDTF">2022-04-05T09:47:32Z</dcterms:created>
  <dcterms:modified xsi:type="dcterms:W3CDTF">2022-05-12T05:09:34Z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0x01010075806915D9767D45AD87786D6A488A57</vt:lpwstr>
  </property>
</Properties>
</file>